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"/>
  </p:sldMasterIdLst>
  <p:notesMasterIdLst>
    <p:notesMasterId r:id="rId29"/>
  </p:notesMasterIdLst>
  <p:sldIdLst>
    <p:sldId id="275" r:id="rId2"/>
    <p:sldId id="315" r:id="rId3"/>
    <p:sldId id="298" r:id="rId4"/>
    <p:sldId id="281" r:id="rId5"/>
    <p:sldId id="295" r:id="rId6"/>
    <p:sldId id="282" r:id="rId7"/>
    <p:sldId id="287" r:id="rId8"/>
    <p:sldId id="288" r:id="rId9"/>
    <p:sldId id="289" r:id="rId10"/>
    <p:sldId id="286" r:id="rId11"/>
    <p:sldId id="283" r:id="rId12"/>
    <p:sldId id="308" r:id="rId13"/>
    <p:sldId id="309" r:id="rId14"/>
    <p:sldId id="313" r:id="rId15"/>
    <p:sldId id="314" r:id="rId16"/>
    <p:sldId id="311" r:id="rId17"/>
    <p:sldId id="312" r:id="rId18"/>
    <p:sldId id="290" r:id="rId19"/>
    <p:sldId id="291" r:id="rId20"/>
    <p:sldId id="300" r:id="rId21"/>
    <p:sldId id="301" r:id="rId22"/>
    <p:sldId id="302" r:id="rId23"/>
    <p:sldId id="303" r:id="rId24"/>
    <p:sldId id="306" r:id="rId25"/>
    <p:sldId id="307" r:id="rId26"/>
    <p:sldId id="310" r:id="rId27"/>
    <p:sldId id="27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374"/>
    <a:srgbClr val="004174"/>
    <a:srgbClr val="003D6D"/>
    <a:srgbClr val="1B2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0719" autoAdjust="0"/>
  </p:normalViewPr>
  <p:slideViewPr>
    <p:cSldViewPr snapToGrid="0">
      <p:cViewPr varScale="1">
        <p:scale>
          <a:sx n="75" d="100"/>
          <a:sy n="75" d="100"/>
        </p:scale>
        <p:origin x="1445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75EA7-9A42-4DFE-8BAE-66CF57534BDF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0B253-91B2-42EF-902E-7B0EDCDE8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4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Toate</a:t>
            </a:r>
            <a:r>
              <a:rPr lang="fr-FR" dirty="0"/>
              <a:t> </a:t>
            </a:r>
            <a:r>
              <a:rPr lang="fr-FR" dirty="0" err="1"/>
              <a:t>cele</a:t>
            </a:r>
            <a:r>
              <a:rPr lang="fr-FR" dirty="0"/>
              <a:t> 3 </a:t>
            </a:r>
            <a:r>
              <a:rPr lang="fr-FR" dirty="0" err="1"/>
              <a:t>metode</a:t>
            </a:r>
            <a:r>
              <a:rPr lang="fr-FR" dirty="0"/>
              <a:t> </a:t>
            </a:r>
            <a:r>
              <a:rPr lang="fr-FR" dirty="0" err="1"/>
              <a:t>caută</a:t>
            </a:r>
            <a:r>
              <a:rPr lang="fr-FR" dirty="0"/>
              <a:t> de </a:t>
            </a:r>
            <a:r>
              <a:rPr lang="fr-FR" dirty="0" err="1"/>
              <a:t>exemplu</a:t>
            </a:r>
            <a:r>
              <a:rPr lang="fr-FR" dirty="0"/>
              <a:t> </a:t>
            </a:r>
            <a:r>
              <a:rPr lang="fr-FR" b="1" dirty="0" err="1"/>
              <a:t>cuvântul</a:t>
            </a:r>
            <a:r>
              <a:rPr lang="fr-FR" b="1" dirty="0"/>
              <a:t> „</a:t>
            </a:r>
            <a:r>
              <a:rPr lang="fr-FR" b="1" dirty="0" err="1"/>
              <a:t>error</a:t>
            </a:r>
            <a:r>
              <a:rPr lang="fr-FR" b="1" dirty="0"/>
              <a:t>”</a:t>
            </a:r>
            <a:r>
              <a:rPr lang="fr-FR" dirty="0"/>
              <a:t> </a:t>
            </a:r>
            <a:r>
              <a:rPr lang="fr-FR" dirty="0" err="1"/>
              <a:t>într</a:t>
            </a:r>
            <a:r>
              <a:rPr lang="fr-FR" dirty="0"/>
              <a:t>-un </a:t>
            </a:r>
            <a:r>
              <a:rPr lang="fr-FR" dirty="0" err="1"/>
              <a:t>fișier</a:t>
            </a:r>
            <a:r>
              <a:rPr lang="fr-FR" dirty="0"/>
              <a:t>, </a:t>
            </a:r>
            <a:r>
              <a:rPr lang="fr-FR" dirty="0" err="1"/>
              <a:t>și</a:t>
            </a:r>
            <a:r>
              <a:rPr lang="fr-FR" dirty="0"/>
              <a:t> </a:t>
            </a:r>
            <a:r>
              <a:rPr lang="fr-FR" dirty="0" err="1"/>
              <a:t>numără</a:t>
            </a:r>
            <a:r>
              <a:rPr lang="fr-FR" dirty="0"/>
              <a:t> </a:t>
            </a:r>
            <a:r>
              <a:rPr lang="fr-FR" b="1" dirty="0"/>
              <a:t>de </a:t>
            </a:r>
            <a:r>
              <a:rPr lang="fr-FR" b="1" dirty="0" err="1"/>
              <a:t>câte</a:t>
            </a:r>
            <a:r>
              <a:rPr lang="fr-FR" b="1" dirty="0"/>
              <a:t> </a:t>
            </a:r>
            <a:r>
              <a:rPr lang="fr-FR" b="1" dirty="0" err="1"/>
              <a:t>ori</a:t>
            </a:r>
            <a:r>
              <a:rPr lang="fr-FR" b="1" dirty="0"/>
              <a:t> </a:t>
            </a:r>
            <a:r>
              <a:rPr lang="fr-FR" b="1" dirty="0" err="1"/>
              <a:t>apare</a:t>
            </a:r>
            <a:r>
              <a:rPr lang="fr-FR" b="1" dirty="0"/>
              <a:t> </a:t>
            </a:r>
            <a:r>
              <a:rPr lang="fr-FR" b="1" dirty="0" err="1"/>
              <a:t>pe</a:t>
            </a:r>
            <a:r>
              <a:rPr lang="fr-FR" b="1" dirty="0"/>
              <a:t> </a:t>
            </a:r>
            <a:r>
              <a:rPr lang="fr-FR" b="1" dirty="0" err="1"/>
              <a:t>linie</a:t>
            </a:r>
            <a:r>
              <a:rPr lang="fr-FR" dirty="0"/>
              <a:t> (nu </a:t>
            </a:r>
            <a:r>
              <a:rPr lang="fr-FR" dirty="0" err="1"/>
              <a:t>în</a:t>
            </a:r>
            <a:r>
              <a:rPr lang="fr-FR" dirty="0"/>
              <a:t> total de </a:t>
            </a:r>
            <a:r>
              <a:rPr lang="fr-FR" dirty="0" err="1"/>
              <a:t>câte</a:t>
            </a:r>
            <a:r>
              <a:rPr lang="fr-FR" dirty="0"/>
              <a:t> </a:t>
            </a:r>
            <a:r>
              <a:rPr lang="fr-FR" dirty="0" err="1"/>
              <a:t>ori</a:t>
            </a:r>
            <a:r>
              <a:rPr lang="fr-FR" dirty="0"/>
              <a:t> </a:t>
            </a:r>
            <a:r>
              <a:rPr lang="fr-FR" dirty="0" err="1"/>
              <a:t>apare</a:t>
            </a:r>
            <a:r>
              <a:rPr lang="fr-FR" dirty="0"/>
              <a:t> </a:t>
            </a:r>
            <a:r>
              <a:rPr lang="fr-FR" dirty="0" err="1"/>
              <a:t>cuvântul</a:t>
            </a:r>
            <a:r>
              <a:rPr lang="fr-FR" dirty="0"/>
              <a:t>, ci </a:t>
            </a:r>
            <a:r>
              <a:rPr lang="fr-FR" dirty="0" err="1"/>
              <a:t>pe</a:t>
            </a:r>
            <a:r>
              <a:rPr lang="fr-FR" dirty="0"/>
              <a:t> </a:t>
            </a:r>
            <a:r>
              <a:rPr lang="fr-FR" dirty="0" err="1"/>
              <a:t>câte</a:t>
            </a:r>
            <a:r>
              <a:rPr lang="fr-FR" dirty="0"/>
              <a:t> </a:t>
            </a:r>
            <a:r>
              <a:rPr lang="fr-FR" b="1" dirty="0" err="1"/>
              <a:t>linii</a:t>
            </a:r>
            <a:r>
              <a:rPr lang="fr-FR" dirty="0"/>
              <a:t> </a:t>
            </a:r>
            <a:r>
              <a:rPr lang="fr-FR" dirty="0" err="1"/>
              <a:t>apare</a:t>
            </a:r>
            <a:r>
              <a:rPr lang="fr-FR" dirty="0"/>
              <a:t>).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M1: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 err="1"/>
              <a:t>i</a:t>
            </a:r>
            <a:r>
              <a:rPr lang="en-US" dirty="0"/>
              <a:t> → </a:t>
            </a:r>
            <a:r>
              <a:rPr lang="en-US" dirty="0" err="1"/>
              <a:t>caută</a:t>
            </a:r>
            <a:r>
              <a:rPr lang="en-US" dirty="0"/>
              <a:t> </a:t>
            </a:r>
            <a:r>
              <a:rPr lang="en-US" dirty="0" err="1"/>
              <a:t>fără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țină</a:t>
            </a:r>
            <a:r>
              <a:rPr lang="en-US" dirty="0"/>
              <a:t> </a:t>
            </a:r>
            <a:r>
              <a:rPr lang="en-US" dirty="0" err="1"/>
              <a:t>cont</a:t>
            </a:r>
            <a:r>
              <a:rPr lang="en-US" dirty="0"/>
              <a:t> de majuscule (ex: Error, ERROR, </a:t>
            </a:r>
            <a:r>
              <a:rPr lang="en-US" dirty="0" err="1"/>
              <a:t>eRrOr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c → nu </a:t>
            </a:r>
            <a:r>
              <a:rPr lang="en-US" dirty="0" err="1"/>
              <a:t>afișează</a:t>
            </a:r>
            <a:r>
              <a:rPr lang="en-US" dirty="0"/>
              <a:t> </a:t>
            </a:r>
            <a:r>
              <a:rPr lang="en-US" dirty="0" err="1"/>
              <a:t>liniile</a:t>
            </a:r>
            <a:r>
              <a:rPr lang="en-US" dirty="0"/>
              <a:t>, ci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b="1" dirty="0"/>
              <a:t>le </a:t>
            </a:r>
            <a:r>
              <a:rPr lang="en-US" b="1" dirty="0" err="1"/>
              <a:t>numără</a:t>
            </a: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"$1" → </a:t>
            </a:r>
            <a:r>
              <a:rPr lang="en-US" dirty="0" err="1"/>
              <a:t>fișierul</a:t>
            </a:r>
            <a:r>
              <a:rPr lang="en-US" dirty="0"/>
              <a:t> </a:t>
            </a:r>
            <a:r>
              <a:rPr lang="en-US" dirty="0" err="1"/>
              <a:t>primit</a:t>
            </a:r>
            <a:r>
              <a:rPr lang="en-US" dirty="0"/>
              <a:t> ca argument</a:t>
            </a:r>
          </a:p>
          <a:p>
            <a:r>
              <a:rPr lang="en-US" dirty="0" err="1"/>
              <a:t>Practic</a:t>
            </a:r>
            <a:r>
              <a:rPr lang="en-US" dirty="0"/>
              <a:t>, e </a:t>
            </a:r>
            <a:r>
              <a:rPr lang="en-US" dirty="0" err="1"/>
              <a:t>cea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rapidă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scurtă</a:t>
            </a:r>
            <a:r>
              <a:rPr lang="en-US" dirty="0"/>
              <a:t> </a:t>
            </a:r>
            <a:r>
              <a:rPr lang="en-US" dirty="0" err="1"/>
              <a:t>variantă</a:t>
            </a:r>
            <a:r>
              <a:rPr lang="en-US" dirty="0"/>
              <a:t>,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vrei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știi</a:t>
            </a:r>
            <a:r>
              <a:rPr lang="en-US" dirty="0"/>
              <a:t> </a:t>
            </a:r>
            <a:r>
              <a:rPr lang="en-US" b="1" dirty="0"/>
              <a:t>pe </a:t>
            </a:r>
            <a:r>
              <a:rPr lang="en-US" b="1" dirty="0" err="1"/>
              <a:t>câte</a:t>
            </a:r>
            <a:r>
              <a:rPr lang="en-US" b="1" dirty="0"/>
              <a:t> </a:t>
            </a:r>
            <a:r>
              <a:rPr lang="en-US" b="1" dirty="0" err="1"/>
              <a:t>linii</a:t>
            </a:r>
            <a:r>
              <a:rPr lang="en-US" b="1" dirty="0"/>
              <a:t> </a:t>
            </a:r>
            <a:r>
              <a:rPr lang="en-US" b="1" dirty="0" err="1"/>
              <a:t>apare</a:t>
            </a:r>
            <a:r>
              <a:rPr lang="en-US" b="1" dirty="0"/>
              <a:t> „error”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M2: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grep -</a:t>
            </a:r>
            <a:r>
              <a:rPr lang="en-US" dirty="0" err="1"/>
              <a:t>i</a:t>
            </a:r>
            <a:r>
              <a:rPr lang="en-US" dirty="0"/>
              <a:t> "error" → </a:t>
            </a:r>
            <a:r>
              <a:rPr lang="en-US" dirty="0" err="1"/>
              <a:t>găsește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liniile</a:t>
            </a:r>
            <a:r>
              <a:rPr lang="en-US" dirty="0"/>
              <a:t> care </a:t>
            </a:r>
            <a:r>
              <a:rPr lang="en-US" dirty="0" err="1"/>
              <a:t>conțin</a:t>
            </a:r>
            <a:r>
              <a:rPr lang="en-US" dirty="0"/>
              <a:t> „error”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| </a:t>
            </a:r>
            <a:r>
              <a:rPr lang="en-US" dirty="0" err="1"/>
              <a:t>wc</a:t>
            </a:r>
            <a:r>
              <a:rPr lang="en-US" dirty="0"/>
              <a:t> -l → le </a:t>
            </a:r>
            <a:r>
              <a:rPr lang="en-US" dirty="0" err="1"/>
              <a:t>numără</a:t>
            </a:r>
            <a:endParaRPr lang="en-US" dirty="0"/>
          </a:p>
          <a:p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metoda</a:t>
            </a:r>
            <a:r>
              <a:rPr lang="en-US" dirty="0"/>
              <a:t> e </a:t>
            </a:r>
            <a:r>
              <a:rPr lang="en-US" dirty="0" err="1"/>
              <a:t>bună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vrei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numeri,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vezi</a:t>
            </a:r>
            <a:r>
              <a:rPr lang="en-US" dirty="0"/>
              <a:t> (la </a:t>
            </a:r>
            <a:r>
              <a:rPr lang="en-US" dirty="0" err="1"/>
              <a:t>nevoie</a:t>
            </a:r>
            <a:r>
              <a:rPr lang="en-US" dirty="0"/>
              <a:t>) </a:t>
            </a:r>
            <a:r>
              <a:rPr lang="en-US" b="1" dirty="0" err="1"/>
              <a:t>liniile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(De </a:t>
            </a:r>
            <a:r>
              <a:rPr lang="en-US" dirty="0" err="1"/>
              <a:t>fapt</a:t>
            </a:r>
            <a:r>
              <a:rPr lang="en-US" dirty="0"/>
              <a:t>, le </a:t>
            </a:r>
            <a:r>
              <a:rPr lang="en-US" dirty="0" err="1"/>
              <a:t>vede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wc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poți</a:t>
            </a:r>
            <a:r>
              <a:rPr lang="en-US" dirty="0"/>
              <a:t> </a:t>
            </a:r>
            <a:r>
              <a:rPr lang="en-US" dirty="0" err="1"/>
              <a:t>scoate</a:t>
            </a:r>
            <a:r>
              <a:rPr lang="en-US" dirty="0"/>
              <a:t> | </a:t>
            </a:r>
            <a:r>
              <a:rPr lang="en-US" dirty="0" err="1"/>
              <a:t>wc</a:t>
            </a:r>
            <a:r>
              <a:rPr lang="en-US" dirty="0"/>
              <a:t> -l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vrei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le </a:t>
            </a:r>
            <a:r>
              <a:rPr lang="en-US" dirty="0" err="1"/>
              <a:t>afișezi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M3:</a:t>
            </a:r>
          </a:p>
          <a:p>
            <a:r>
              <a:rPr lang="en-US" dirty="0" err="1"/>
              <a:t>Salvează</a:t>
            </a:r>
            <a:r>
              <a:rPr lang="en-US" dirty="0"/>
              <a:t> </a:t>
            </a:r>
            <a:r>
              <a:rPr lang="en-US" dirty="0" err="1"/>
              <a:t>rezultatul</a:t>
            </a:r>
            <a:r>
              <a:rPr lang="en-US" dirty="0"/>
              <a:t> grep </a:t>
            </a:r>
            <a:r>
              <a:rPr lang="en-US" dirty="0" err="1"/>
              <a:t>într</a:t>
            </a:r>
            <a:r>
              <a:rPr lang="en-US" dirty="0"/>
              <a:t>-un </a:t>
            </a:r>
            <a:r>
              <a:rPr lang="en-US" dirty="0" err="1"/>
              <a:t>fișier</a:t>
            </a:r>
            <a:r>
              <a:rPr lang="en-US" dirty="0"/>
              <a:t> </a:t>
            </a:r>
            <a:r>
              <a:rPr lang="en-US" dirty="0" err="1"/>
              <a:t>temporar</a:t>
            </a:r>
            <a:r>
              <a:rPr lang="en-US" dirty="0"/>
              <a:t> (ex: temp-err-lines.txt)</a:t>
            </a:r>
          </a:p>
          <a:p>
            <a:r>
              <a:rPr lang="en-US" dirty="0" err="1"/>
              <a:t>Numără</a:t>
            </a:r>
            <a:r>
              <a:rPr lang="en-US" dirty="0"/>
              <a:t> </a:t>
            </a:r>
            <a:r>
              <a:rPr lang="en-US" dirty="0" err="1"/>
              <a:t>liniile</a:t>
            </a:r>
            <a:r>
              <a:rPr lang="en-US" dirty="0"/>
              <a:t> din </a:t>
            </a:r>
            <a:r>
              <a:rPr lang="en-US" dirty="0" err="1"/>
              <a:t>acel</a:t>
            </a:r>
            <a:r>
              <a:rPr lang="en-US" dirty="0"/>
              <a:t> </a:t>
            </a:r>
            <a:r>
              <a:rPr lang="en-US" dirty="0" err="1"/>
              <a:t>fișier</a:t>
            </a:r>
            <a:endParaRPr lang="en-US" dirty="0"/>
          </a:p>
          <a:p>
            <a:r>
              <a:rPr lang="en-US" dirty="0" err="1"/>
              <a:t>Afișează</a:t>
            </a:r>
            <a:r>
              <a:rPr lang="en-US" dirty="0"/>
              <a:t> </a:t>
            </a:r>
            <a:r>
              <a:rPr lang="en-US" dirty="0" err="1"/>
              <a:t>câte</a:t>
            </a:r>
            <a:r>
              <a:rPr lang="en-US" dirty="0"/>
              <a:t> </a:t>
            </a:r>
            <a:r>
              <a:rPr lang="en-US" dirty="0" err="1"/>
              <a:t>linii</a:t>
            </a:r>
            <a:r>
              <a:rPr lang="en-US" dirty="0"/>
              <a:t> s-au </a:t>
            </a:r>
            <a:r>
              <a:rPr lang="en-US" dirty="0" err="1"/>
              <a:t>găsit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 </a:t>
            </a:r>
            <a:r>
              <a:rPr lang="en-US" dirty="0" err="1"/>
              <a:t>si</a:t>
            </a:r>
            <a:r>
              <a:rPr lang="en-US" dirty="0"/>
              <a:t> un </a:t>
            </a:r>
            <a:r>
              <a:rPr lang="en-US" dirty="0" err="1"/>
              <a:t>Avantaj</a:t>
            </a:r>
            <a:r>
              <a:rPr lang="en-US" dirty="0"/>
              <a:t> </a:t>
            </a:r>
            <a:r>
              <a:rPr lang="en-US" dirty="0" err="1"/>
              <a:t>ar</a:t>
            </a:r>
            <a:r>
              <a:rPr lang="en-US" dirty="0"/>
              <a:t> fi ca: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vrei</a:t>
            </a:r>
            <a:r>
              <a:rPr lang="en-US" dirty="0"/>
              <a:t> </a:t>
            </a:r>
            <a:r>
              <a:rPr lang="en-US" b="1" dirty="0" err="1"/>
              <a:t>să</a:t>
            </a:r>
            <a:r>
              <a:rPr lang="en-US" b="1" dirty="0"/>
              <a:t> </a:t>
            </a:r>
            <a:r>
              <a:rPr lang="en-US" b="1" dirty="0" err="1"/>
              <a:t>mai</a:t>
            </a:r>
            <a:r>
              <a:rPr lang="en-US" b="1" dirty="0"/>
              <a:t> </a:t>
            </a:r>
            <a:r>
              <a:rPr lang="en-US" b="1" dirty="0" err="1"/>
              <a:t>folosești</a:t>
            </a:r>
            <a:r>
              <a:rPr lang="en-US" b="1" dirty="0"/>
              <a:t> </a:t>
            </a:r>
            <a:r>
              <a:rPr lang="en-US" b="1" dirty="0" err="1"/>
              <a:t>acele</a:t>
            </a:r>
            <a:r>
              <a:rPr lang="en-US" b="1" dirty="0"/>
              <a:t> </a:t>
            </a:r>
            <a:r>
              <a:rPr lang="en-US" b="1" dirty="0" err="1"/>
              <a:t>linii</a:t>
            </a:r>
            <a:r>
              <a:rPr lang="en-US" b="1" dirty="0"/>
              <a:t> </a:t>
            </a: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mai</a:t>
            </a:r>
            <a:r>
              <a:rPr lang="en-US" b="1" dirty="0"/>
              <a:t> </a:t>
            </a:r>
            <a:r>
              <a:rPr lang="en-US" b="1" dirty="0" err="1"/>
              <a:t>târziu</a:t>
            </a:r>
            <a:r>
              <a:rPr lang="en-US" dirty="0"/>
              <a:t>, nu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rulezi</a:t>
            </a:r>
            <a:r>
              <a:rPr lang="en-US" dirty="0"/>
              <a:t> grep de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ori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17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Ce </a:t>
            </a:r>
            <a:r>
              <a:rPr lang="en-US" b="1" dirty="0" err="1"/>
              <a:t>înseamnă</a:t>
            </a:r>
            <a:r>
              <a:rPr lang="en-US" b="1" dirty="0"/>
              <a:t> (( expression ))?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Este o </a:t>
            </a:r>
            <a:r>
              <a:rPr lang="en-US" dirty="0" err="1"/>
              <a:t>sintaxă</a:t>
            </a:r>
            <a:r>
              <a:rPr lang="en-US" dirty="0"/>
              <a:t> </a:t>
            </a:r>
            <a:r>
              <a:rPr lang="en-US" dirty="0" err="1"/>
              <a:t>specială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expresii</a:t>
            </a:r>
            <a:r>
              <a:rPr lang="en-US" dirty="0"/>
              <a:t> </a:t>
            </a:r>
            <a:r>
              <a:rPr lang="en-US" dirty="0" err="1"/>
              <a:t>numerice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Bash. Este </a:t>
            </a:r>
            <a:r>
              <a:rPr lang="en-US" dirty="0" err="1"/>
              <a:t>similară</a:t>
            </a:r>
            <a:r>
              <a:rPr lang="en-US" dirty="0"/>
              <a:t> cu let,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folosită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ales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condiții</a:t>
            </a:r>
            <a:r>
              <a:rPr lang="en-US" dirty="0"/>
              <a:t> </a:t>
            </a:r>
            <a:r>
              <a:rPr lang="en-US" dirty="0" err="1"/>
              <a:t>matematice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Aici</a:t>
            </a:r>
            <a:r>
              <a:rPr lang="en-US" dirty="0"/>
              <a:t>, ((A/B)) face </a:t>
            </a:r>
            <a:r>
              <a:rPr lang="en-US" dirty="0" err="1"/>
              <a:t>împărțirea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A </a:t>
            </a:r>
            <a:r>
              <a:rPr lang="en-US" dirty="0" err="1"/>
              <a:t>și</a:t>
            </a:r>
            <a:r>
              <a:rPr lang="en-US" dirty="0"/>
              <a:t> B. </a:t>
            </a:r>
            <a:r>
              <a:rPr lang="en-US" dirty="0" err="1"/>
              <a:t>Rezultatul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fi 2 (</a:t>
            </a:r>
            <a:r>
              <a:rPr lang="en-US" dirty="0" err="1"/>
              <a:t>împărțire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numere</a:t>
            </a:r>
            <a:r>
              <a:rPr lang="en-US" dirty="0"/>
              <a:t> </a:t>
            </a:r>
            <a:r>
              <a:rPr lang="en-US" dirty="0" err="1"/>
              <a:t>întregi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Notă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Spre</a:t>
            </a:r>
            <a:r>
              <a:rPr lang="en-US" dirty="0"/>
              <a:t> </a:t>
            </a:r>
            <a:r>
              <a:rPr lang="en-US" dirty="0" err="1"/>
              <a:t>deosebire</a:t>
            </a:r>
            <a:r>
              <a:rPr lang="en-US" dirty="0"/>
              <a:t> de expr </a:t>
            </a:r>
            <a:r>
              <a:rPr lang="en-US" dirty="0" err="1"/>
              <a:t>sau</a:t>
            </a:r>
            <a:r>
              <a:rPr lang="en-US" dirty="0"/>
              <a:t> let, nu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punem</a:t>
            </a:r>
            <a:r>
              <a:rPr lang="en-US" dirty="0"/>
              <a:t> $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fața</a:t>
            </a:r>
            <a:r>
              <a:rPr lang="en-US" dirty="0"/>
              <a:t> </a:t>
            </a:r>
            <a:r>
              <a:rPr lang="en-US" dirty="0" err="1"/>
              <a:t>variabilelor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interiorul</a:t>
            </a:r>
            <a:r>
              <a:rPr lang="en-US" dirty="0"/>
              <a:t> (( )). De </a:t>
            </a:r>
            <a:r>
              <a:rPr lang="en-US" dirty="0" err="1"/>
              <a:t>exemplu</a:t>
            </a:r>
            <a:r>
              <a:rPr lang="en-US" dirty="0"/>
              <a:t>, ((A+B)) </a:t>
            </a:r>
            <a:r>
              <a:rPr lang="en-US" dirty="0" err="1"/>
              <a:t>este</a:t>
            </a:r>
            <a:r>
              <a:rPr lang="en-US" dirty="0"/>
              <a:t> valid.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effectLst/>
              </a:rPr>
              <a:t>De ce e util?</a:t>
            </a:r>
            <a:r>
              <a:rPr lang="pt-BR" dirty="0">
                <a:effectLst/>
              </a:rPr>
              <a:t> Este o metodă rapidă și curată de a face calcule matematice direct în Bash.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69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55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36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60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18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În</a:t>
            </a:r>
            <a:r>
              <a:rPr lang="en-US" b="1" dirty="0"/>
              <a:t> </a:t>
            </a:r>
            <a:r>
              <a:rPr lang="en-US" b="1" dirty="0" err="1"/>
              <a:t>urmatoarele</a:t>
            </a:r>
            <a:r>
              <a:rPr lang="en-US" b="1" dirty="0"/>
              <a:t> slide-</a:t>
            </a:r>
            <a:r>
              <a:rPr lang="en-US" b="1" dirty="0" err="1"/>
              <a:t>uri</a:t>
            </a:r>
            <a:r>
              <a:rPr lang="en-US" b="1" dirty="0"/>
              <a:t> </a:t>
            </a:r>
            <a:r>
              <a:rPr lang="en-US" b="1" dirty="0" err="1"/>
              <a:t>vom</a:t>
            </a:r>
            <a:r>
              <a:rPr lang="en-US" b="1" dirty="0"/>
              <a:t> </a:t>
            </a:r>
            <a:r>
              <a:rPr lang="en-US" b="1" dirty="0" err="1"/>
              <a:t>învăța</a:t>
            </a:r>
            <a:r>
              <a:rPr lang="en-US" b="1" dirty="0"/>
              <a:t> </a:t>
            </a:r>
            <a:r>
              <a:rPr lang="en-US" dirty="0" err="1"/>
              <a:t>unul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interesante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puternice</a:t>
            </a:r>
            <a:r>
              <a:rPr lang="en-US" dirty="0"/>
              <a:t> </a:t>
            </a:r>
            <a:r>
              <a:rPr lang="en-US" dirty="0" err="1"/>
              <a:t>comenzi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linia</a:t>
            </a:r>
            <a:r>
              <a:rPr lang="en-US" dirty="0"/>
              <a:t> de </a:t>
            </a:r>
            <a:r>
              <a:rPr lang="en-US" dirty="0" err="1"/>
              <a:t>comandă</a:t>
            </a:r>
            <a:r>
              <a:rPr lang="en-US" dirty="0"/>
              <a:t> Linux.</a:t>
            </a:r>
          </a:p>
          <a:p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învăța</a:t>
            </a:r>
            <a:r>
              <a:rPr lang="en-US" dirty="0"/>
              <a:t> cum </a:t>
            </a:r>
            <a:r>
              <a:rPr lang="en-US" dirty="0" err="1"/>
              <a:t>să</a:t>
            </a:r>
            <a:r>
              <a:rPr lang="en-US" dirty="0"/>
              <a:t> ne cream </a:t>
            </a:r>
            <a:r>
              <a:rPr lang="en-US" dirty="0" err="1"/>
              <a:t>propriile</a:t>
            </a:r>
            <a:r>
              <a:rPr lang="en-US" dirty="0"/>
              <a:t> </a:t>
            </a:r>
            <a:r>
              <a:rPr lang="en-US" dirty="0" err="1"/>
              <a:t>comenzi</a:t>
            </a:r>
            <a:r>
              <a:rPr lang="en-US" dirty="0"/>
              <a:t> </a:t>
            </a:r>
            <a:r>
              <a:rPr lang="en-US" dirty="0" err="1"/>
              <a:t>personalizate</a:t>
            </a:r>
            <a:r>
              <a:rPr lang="en-US" dirty="0"/>
              <a:t>.</a:t>
            </a:r>
          </a:p>
          <a:p>
            <a:r>
              <a:rPr lang="en-US" dirty="0" err="1"/>
              <a:t>Așadar</a:t>
            </a:r>
            <a:r>
              <a:rPr lang="en-US" dirty="0"/>
              <a:t>, </a:t>
            </a:r>
            <a:r>
              <a:rPr lang="en-US" dirty="0" err="1"/>
              <a:t>țineti</a:t>
            </a:r>
            <a:r>
              <a:rPr lang="en-US" dirty="0"/>
              <a:t> </a:t>
            </a:r>
            <a:r>
              <a:rPr lang="en-US" dirty="0" err="1"/>
              <a:t>minte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comenzile</a:t>
            </a:r>
            <a:r>
              <a:rPr lang="en-US" dirty="0"/>
              <a:t> Linux pot fi de </a:t>
            </a:r>
            <a:r>
              <a:rPr lang="en-US" dirty="0" err="1"/>
              <a:t>patru</a:t>
            </a:r>
            <a:r>
              <a:rPr lang="en-US" dirty="0"/>
              <a:t> </a:t>
            </a:r>
            <a:r>
              <a:rPr lang="en-US" dirty="0" err="1"/>
              <a:t>tipuri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 script shell,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 </a:t>
            </a:r>
            <a:r>
              <a:rPr lang="en-US" dirty="0" err="1"/>
              <a:t>comandă</a:t>
            </a:r>
            <a:r>
              <a:rPr lang="en-US" dirty="0"/>
              <a:t> </a:t>
            </a:r>
            <a:r>
              <a:rPr lang="en-US" dirty="0" err="1"/>
              <a:t>internă</a:t>
            </a:r>
            <a:r>
              <a:rPr lang="en-US" dirty="0"/>
              <a:t> a shell-</a:t>
            </a:r>
            <a:r>
              <a:rPr lang="en-US" dirty="0" err="1"/>
              <a:t>ului</a:t>
            </a:r>
            <a:r>
              <a:rPr lang="en-US" dirty="0"/>
              <a:t> (built-in), </a:t>
            </a:r>
            <a:r>
              <a:rPr lang="en-US" b="1" dirty="0"/>
              <a:t>cd /home, echo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 program </a:t>
            </a:r>
            <a:r>
              <a:rPr lang="en-US" dirty="0" err="1"/>
              <a:t>executabil</a:t>
            </a:r>
            <a:r>
              <a:rPr lang="en-US" b="1" dirty="0"/>
              <a:t> who  -&gt; </a:t>
            </a:r>
            <a:r>
              <a:rPr lang="en-US" b="0" dirty="0" err="1"/>
              <a:t>poti</a:t>
            </a:r>
            <a:r>
              <a:rPr lang="en-US" b="0" dirty="0"/>
              <a:t> </a:t>
            </a:r>
            <a:r>
              <a:rPr lang="en-US" b="0" dirty="0" err="1"/>
              <a:t>afla</a:t>
            </a:r>
            <a:r>
              <a:rPr lang="en-US" b="0" dirty="0"/>
              <a:t> </a:t>
            </a:r>
            <a:r>
              <a:rPr lang="en-US" b="0" dirty="0" err="1"/>
              <a:t>daca</a:t>
            </a:r>
            <a:r>
              <a:rPr lang="en-US" b="0" dirty="0"/>
              <a:t> e </a:t>
            </a:r>
            <a:r>
              <a:rPr lang="en-US" b="0" dirty="0" err="1"/>
              <a:t>executabil</a:t>
            </a:r>
            <a:r>
              <a:rPr lang="en-US" b="0" dirty="0"/>
              <a:t> cu </a:t>
            </a:r>
            <a:r>
              <a:rPr lang="en-US" b="0" dirty="0" err="1"/>
              <a:t>comanda</a:t>
            </a:r>
            <a:r>
              <a:rPr lang="en-US" b="0" dirty="0"/>
              <a:t> </a:t>
            </a:r>
            <a:r>
              <a:rPr lang="en-US" b="1" dirty="0"/>
              <a:t>which </a:t>
            </a:r>
            <a:r>
              <a:rPr lang="en-US" b="1" dirty="0" err="1"/>
              <a:t>sau</a:t>
            </a:r>
            <a:r>
              <a:rPr lang="en-US" b="1" dirty="0"/>
              <a:t> 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sau</a:t>
            </a:r>
            <a:r>
              <a:rPr lang="en-US" dirty="0"/>
              <a:t> un alias -&gt; </a:t>
            </a:r>
            <a:r>
              <a:rPr lang="en-US" b="1" dirty="0"/>
              <a:t>ls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Ca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fii</a:t>
            </a:r>
            <a:r>
              <a:rPr lang="en-US" dirty="0"/>
              <a:t> </a:t>
            </a:r>
            <a:r>
              <a:rPr lang="en-US" dirty="0" err="1"/>
              <a:t>sigur</a:t>
            </a:r>
            <a:r>
              <a:rPr lang="en-US" dirty="0"/>
              <a:t> ca </a:t>
            </a:r>
            <a:r>
              <a:rPr lang="en-US" dirty="0" err="1"/>
              <a:t>numele</a:t>
            </a:r>
            <a:r>
              <a:rPr lang="en-US" dirty="0"/>
              <a:t> </a:t>
            </a:r>
            <a:r>
              <a:rPr lang="en-US" dirty="0" err="1"/>
              <a:t>aliasurilor</a:t>
            </a:r>
            <a:r>
              <a:rPr lang="en-US" dirty="0"/>
              <a:t> tale nu sunt </a:t>
            </a:r>
            <a:r>
              <a:rPr lang="en-US" dirty="0" err="1"/>
              <a:t>deja</a:t>
            </a:r>
            <a:r>
              <a:rPr lang="en-US" dirty="0"/>
              <a:t> </a:t>
            </a:r>
            <a:r>
              <a:rPr lang="en-US" dirty="0" err="1"/>
              <a:t>comenzi</a:t>
            </a:r>
            <a:r>
              <a:rPr lang="en-US" dirty="0"/>
              <a:t> built in din </a:t>
            </a:r>
            <a:r>
              <a:rPr lang="en-US" dirty="0" err="1"/>
              <a:t>shell,poti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folosesti</a:t>
            </a:r>
            <a:r>
              <a:rPr lang="en-US" dirty="0"/>
              <a:t> </a:t>
            </a:r>
            <a:r>
              <a:rPr lang="en-US" dirty="0" err="1"/>
              <a:t>comanda</a:t>
            </a:r>
            <a:r>
              <a:rPr lang="en-US" dirty="0"/>
              <a:t>: -&gt; </a:t>
            </a:r>
            <a:r>
              <a:rPr lang="en-US" b="1" dirty="0"/>
              <a:t>type</a:t>
            </a:r>
            <a:r>
              <a:rPr lang="en-US" dirty="0"/>
              <a:t> test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b="1" dirty="0"/>
              <a:t>type intent - </a:t>
            </a:r>
            <a:r>
              <a:rPr lang="en-US" b="0" dirty="0"/>
              <a:t> ne </a:t>
            </a:r>
            <a:r>
              <a:rPr lang="en-US" b="0" dirty="0" err="1"/>
              <a:t>zice</a:t>
            </a:r>
            <a:r>
              <a:rPr lang="en-US" b="0" dirty="0"/>
              <a:t>: type: intent: not found…</a:t>
            </a:r>
            <a:r>
              <a:rPr lang="en-US" b="0" dirty="0" err="1"/>
              <a:t>deci</a:t>
            </a:r>
            <a:r>
              <a:rPr lang="en-US" b="0" dirty="0"/>
              <a:t> </a:t>
            </a:r>
            <a:r>
              <a:rPr lang="en-US" b="0" dirty="0" err="1"/>
              <a:t>putem</a:t>
            </a:r>
            <a:r>
              <a:rPr lang="en-US" b="0" dirty="0"/>
              <a:t> ca </a:t>
            </a:r>
            <a:r>
              <a:rPr lang="en-US" b="0" dirty="0" err="1"/>
              <a:t>sa</a:t>
            </a:r>
            <a:r>
              <a:rPr lang="en-US" b="0" dirty="0"/>
              <a:t> il </a:t>
            </a:r>
            <a:r>
              <a:rPr lang="en-US" b="0" dirty="0" err="1"/>
              <a:t>folosim</a:t>
            </a:r>
            <a:r>
              <a:rPr lang="en-US" b="0" dirty="0"/>
              <a:t> ca </a:t>
            </a:r>
            <a:r>
              <a:rPr lang="en-US" b="0" dirty="0" err="1"/>
              <a:t>si</a:t>
            </a:r>
            <a:r>
              <a:rPr lang="en-US" b="0" dirty="0"/>
              <a:t> alias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99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 </a:t>
            </a:r>
            <a:r>
              <a:rPr lang="en-US" b="0" dirty="0" err="1"/>
              <a:t>zicem</a:t>
            </a:r>
            <a:r>
              <a:rPr lang="en-US" b="0" dirty="0"/>
              <a:t> ca </a:t>
            </a:r>
            <a:r>
              <a:rPr lang="en-US" b="0" dirty="0" err="1"/>
              <a:t>noi</a:t>
            </a:r>
            <a:r>
              <a:rPr lang="en-US" b="0" dirty="0"/>
              <a:t> cand </a:t>
            </a:r>
            <a:r>
              <a:rPr lang="en-US" b="0" dirty="0" err="1"/>
              <a:t>incepem</a:t>
            </a:r>
            <a:r>
              <a:rPr lang="en-US" b="0" dirty="0"/>
              <a:t> </a:t>
            </a:r>
            <a:r>
              <a:rPr lang="en-US" b="0" dirty="0" err="1"/>
              <a:t>ora</a:t>
            </a:r>
            <a:r>
              <a:rPr lang="en-US" b="0" dirty="0"/>
              <a:t> </a:t>
            </a:r>
            <a:r>
              <a:rPr lang="en-US" b="0" dirty="0" err="1"/>
              <a:t>noastra</a:t>
            </a:r>
            <a:r>
              <a:rPr lang="en-US" b="0" dirty="0"/>
              <a:t> de </a:t>
            </a:r>
            <a:r>
              <a:rPr lang="en-US" b="0" dirty="0" err="1"/>
              <a:t>laborator</a:t>
            </a:r>
            <a:r>
              <a:rPr lang="en-US" b="0" dirty="0"/>
              <a:t>, </a:t>
            </a:r>
            <a:r>
              <a:rPr lang="en-US" b="0" dirty="0" err="1"/>
              <a:t>trebuie</a:t>
            </a:r>
            <a:r>
              <a:rPr lang="en-US" b="0" dirty="0"/>
              <a:t> </a:t>
            </a:r>
            <a:r>
              <a:rPr lang="en-US" b="0" dirty="0" err="1"/>
              <a:t>sa</a:t>
            </a:r>
            <a:r>
              <a:rPr lang="en-US" b="0" dirty="0"/>
              <a:t> </a:t>
            </a:r>
            <a:r>
              <a:rPr lang="en-US" b="0" dirty="0" err="1"/>
              <a:t>mergem</a:t>
            </a:r>
            <a:r>
              <a:rPr lang="en-US" b="0" dirty="0"/>
              <a:t> </a:t>
            </a:r>
            <a:r>
              <a:rPr lang="en-US" b="0" dirty="0" err="1"/>
              <a:t>si</a:t>
            </a:r>
            <a:r>
              <a:rPr lang="en-US" b="0" dirty="0"/>
              <a:t> </a:t>
            </a:r>
            <a:r>
              <a:rPr lang="en-US" b="0" dirty="0" err="1"/>
              <a:t>sa</a:t>
            </a:r>
            <a:r>
              <a:rPr lang="en-US" b="0" dirty="0"/>
              <a:t> </a:t>
            </a:r>
            <a:r>
              <a:rPr lang="en-US" b="0" dirty="0" err="1"/>
              <a:t>facem</a:t>
            </a:r>
            <a:r>
              <a:rPr lang="en-US" b="0" dirty="0"/>
              <a:t> </a:t>
            </a:r>
            <a:r>
              <a:rPr lang="en-US" b="0" dirty="0" err="1"/>
              <a:t>exercitiile</a:t>
            </a:r>
            <a:r>
              <a:rPr lang="en-US" b="0" dirty="0"/>
              <a:t> </a:t>
            </a:r>
            <a:r>
              <a:rPr lang="en-US" b="0" dirty="0" err="1"/>
              <a:t>noastre</a:t>
            </a:r>
            <a:r>
              <a:rPr lang="en-US" b="0" dirty="0"/>
              <a:t> practice </a:t>
            </a:r>
            <a:r>
              <a:rPr lang="en-US" b="0" dirty="0" err="1"/>
              <a:t>intr</a:t>
            </a:r>
            <a:r>
              <a:rPr lang="en-US" b="0" dirty="0"/>
              <a:t>-un director </a:t>
            </a:r>
            <a:r>
              <a:rPr lang="en-US" b="0" dirty="0" err="1"/>
              <a:t>anume</a:t>
            </a:r>
            <a:r>
              <a:rPr lang="en-US" b="0" dirty="0"/>
              <a:t>. Eu de ex </a:t>
            </a:r>
            <a:r>
              <a:rPr lang="en-US" b="0" dirty="0" err="1"/>
              <a:t>trebuie</a:t>
            </a:r>
            <a:r>
              <a:rPr lang="en-US" b="0" dirty="0"/>
              <a:t> </a:t>
            </a:r>
            <a:r>
              <a:rPr lang="en-US" b="0" dirty="0" err="1"/>
              <a:t>sa</a:t>
            </a:r>
            <a:r>
              <a:rPr lang="en-US" b="0" dirty="0"/>
              <a:t> fac:</a:t>
            </a:r>
          </a:p>
          <a:p>
            <a:r>
              <a:rPr lang="en-US" b="0" dirty="0"/>
              <a:t>cd Desktop; cd </a:t>
            </a:r>
            <a:r>
              <a:rPr lang="en-US" b="0" dirty="0" err="1"/>
              <a:t>ShellScripting</a:t>
            </a:r>
            <a:r>
              <a:rPr lang="en-US" b="0" dirty="0"/>
              <a:t>; cd lab-7; ls</a:t>
            </a:r>
          </a:p>
          <a:p>
            <a:endParaRPr lang="en-US" b="0" dirty="0"/>
          </a:p>
          <a:p>
            <a:r>
              <a:rPr lang="en-US" b="0" dirty="0"/>
              <a:t>Daca </a:t>
            </a:r>
            <a:r>
              <a:rPr lang="en-US" b="0" dirty="0" err="1"/>
              <a:t>scriem</a:t>
            </a:r>
            <a:r>
              <a:rPr lang="en-US" b="0" dirty="0"/>
              <a:t> </a:t>
            </a:r>
            <a:r>
              <a:rPr lang="en-US" b="0" dirty="0" err="1"/>
              <a:t>comanda</a:t>
            </a:r>
            <a:r>
              <a:rPr lang="en-US" b="0" dirty="0"/>
              <a:t>: </a:t>
            </a:r>
            <a:r>
              <a:rPr lang="en-US" b="1" dirty="0"/>
              <a:t>alias, </a:t>
            </a:r>
            <a:r>
              <a:rPr lang="en-US" b="0" dirty="0" err="1"/>
              <a:t>vedem</a:t>
            </a:r>
            <a:r>
              <a:rPr lang="en-US" b="0" dirty="0"/>
              <a:t> </a:t>
            </a:r>
            <a:r>
              <a:rPr lang="en-US" b="0" dirty="0" err="1"/>
              <a:t>toate</a:t>
            </a:r>
            <a:r>
              <a:rPr lang="en-US" b="0" dirty="0"/>
              <a:t> </a:t>
            </a:r>
            <a:r>
              <a:rPr lang="en-US" b="0" dirty="0" err="1"/>
              <a:t>aliasurile</a:t>
            </a:r>
            <a:r>
              <a:rPr lang="en-US" b="0" dirty="0"/>
              <a:t> pe </a:t>
            </a:r>
            <a:r>
              <a:rPr lang="en-US" b="0" dirty="0" err="1"/>
              <a:t>carele</a:t>
            </a:r>
            <a:r>
              <a:rPr lang="en-US" b="0" dirty="0"/>
              <a:t> </a:t>
            </a:r>
            <a:r>
              <a:rPr lang="en-US" b="0" dirty="0" err="1"/>
              <a:t>avem</a:t>
            </a:r>
            <a:r>
              <a:rPr lang="en-US" b="0" dirty="0"/>
              <a:t> in system</a:t>
            </a:r>
          </a:p>
          <a:p>
            <a:r>
              <a:rPr lang="en-US" b="0" dirty="0"/>
              <a:t>Ca </a:t>
            </a:r>
            <a:r>
              <a:rPr lang="en-US" b="0" dirty="0" err="1"/>
              <a:t>sa</a:t>
            </a:r>
            <a:r>
              <a:rPr lang="en-US" b="0" dirty="0"/>
              <a:t> dam remove la un </a:t>
            </a:r>
            <a:r>
              <a:rPr lang="en-US" b="0" dirty="0" err="1"/>
              <a:t>anumit</a:t>
            </a:r>
            <a:r>
              <a:rPr lang="en-US" b="0" dirty="0"/>
              <a:t> alias: </a:t>
            </a:r>
            <a:r>
              <a:rPr lang="en-US" b="1" dirty="0"/>
              <a:t>unalias</a:t>
            </a:r>
            <a:r>
              <a:rPr lang="en-US" b="0" dirty="0"/>
              <a:t> intent</a:t>
            </a:r>
          </a:p>
          <a:p>
            <a:endParaRPr lang="en-US" b="0" dirty="0"/>
          </a:p>
          <a:p>
            <a:r>
              <a:rPr lang="en-US" b="0" dirty="0" err="1"/>
              <a:t>Aliasurile</a:t>
            </a:r>
            <a:r>
              <a:rPr lang="en-US" b="0" dirty="0"/>
              <a:t> </a:t>
            </a:r>
            <a:r>
              <a:rPr lang="en-US" b="0" dirty="0" err="1"/>
              <a:t>setate</a:t>
            </a:r>
            <a:r>
              <a:rPr lang="en-US" b="0" dirty="0"/>
              <a:t> </a:t>
            </a:r>
            <a:r>
              <a:rPr lang="en-US" b="0" dirty="0" err="1"/>
              <a:t>raman</a:t>
            </a:r>
            <a:r>
              <a:rPr lang="en-US" b="0" dirty="0"/>
              <a:t> </a:t>
            </a:r>
            <a:r>
              <a:rPr lang="en-US" b="0" dirty="0" err="1"/>
              <a:t>doar</a:t>
            </a:r>
            <a:r>
              <a:rPr lang="en-US" b="0" dirty="0"/>
              <a:t> in </a:t>
            </a:r>
            <a:r>
              <a:rPr lang="en-US" b="0" dirty="0" err="1"/>
              <a:t>sesiunea</a:t>
            </a:r>
            <a:r>
              <a:rPr lang="en-US" b="0" dirty="0"/>
              <a:t> </a:t>
            </a:r>
            <a:r>
              <a:rPr lang="en-US" b="0" dirty="0" err="1"/>
              <a:t>curenta</a:t>
            </a:r>
            <a:r>
              <a:rPr lang="en-US" b="0" dirty="0"/>
              <a:t>! </a:t>
            </a:r>
            <a:r>
              <a:rPr lang="en-US" b="0" dirty="0" err="1"/>
              <a:t>Odata</a:t>
            </a:r>
            <a:r>
              <a:rPr lang="en-US" b="0" dirty="0"/>
              <a:t> </a:t>
            </a:r>
            <a:r>
              <a:rPr lang="en-US" b="0" dirty="0" err="1"/>
              <a:t>ce</a:t>
            </a:r>
            <a:r>
              <a:rPr lang="en-US" b="0" dirty="0"/>
              <a:t> </a:t>
            </a:r>
            <a:r>
              <a:rPr lang="en-US" b="0" dirty="0" err="1"/>
              <a:t>apesi</a:t>
            </a:r>
            <a:r>
              <a:rPr lang="en-US" b="0" dirty="0"/>
              <a:t> </a:t>
            </a:r>
            <a:r>
              <a:rPr lang="en-US" b="1" dirty="0"/>
              <a:t>CTRL+D</a:t>
            </a:r>
            <a:r>
              <a:rPr lang="en-US" b="0" dirty="0"/>
              <a:t> </a:t>
            </a:r>
            <a:r>
              <a:rPr lang="en-US" b="0" dirty="0" err="1"/>
              <a:t>si</a:t>
            </a:r>
            <a:r>
              <a:rPr lang="en-US" b="0" dirty="0"/>
              <a:t> </a:t>
            </a:r>
            <a:r>
              <a:rPr lang="en-US" b="0" dirty="0" err="1"/>
              <a:t>iesi</a:t>
            </a:r>
            <a:r>
              <a:rPr lang="en-US" b="0" dirty="0"/>
              <a:t> din </a:t>
            </a:r>
            <a:r>
              <a:rPr lang="en-US" b="0" dirty="0" err="1"/>
              <a:t>sesiune</a:t>
            </a:r>
            <a:r>
              <a:rPr lang="en-US" b="0" dirty="0"/>
              <a:t>, </a:t>
            </a:r>
            <a:r>
              <a:rPr lang="en-US" b="0" dirty="0" err="1"/>
              <a:t>aliasurile</a:t>
            </a:r>
            <a:r>
              <a:rPr lang="en-US" b="0" dirty="0"/>
              <a:t> nu </a:t>
            </a:r>
            <a:r>
              <a:rPr lang="en-US" b="0" dirty="0" err="1"/>
              <a:t>mai</a:t>
            </a:r>
            <a:r>
              <a:rPr lang="en-US" b="0" dirty="0"/>
              <a:t> </a:t>
            </a:r>
            <a:r>
              <a:rPr lang="en-US" b="0" dirty="0" err="1"/>
              <a:t>raman</a:t>
            </a:r>
            <a:r>
              <a:rPr lang="en-US" b="0" dirty="0"/>
              <a:t>!</a:t>
            </a:r>
          </a:p>
          <a:p>
            <a:endParaRPr lang="en-US" b="0" dirty="0"/>
          </a:p>
          <a:p>
            <a:r>
              <a:rPr lang="en-US" b="0" dirty="0"/>
              <a:t>Daca </a:t>
            </a:r>
            <a:r>
              <a:rPr lang="en-US" b="0" dirty="0" err="1"/>
              <a:t>vrei</a:t>
            </a:r>
            <a:r>
              <a:rPr lang="en-US" b="0" dirty="0"/>
              <a:t> ca </a:t>
            </a:r>
            <a:r>
              <a:rPr lang="en-US" b="0" dirty="0" err="1"/>
              <a:t>aliasurile</a:t>
            </a:r>
            <a:r>
              <a:rPr lang="en-US" b="0" dirty="0"/>
              <a:t> </a:t>
            </a:r>
            <a:r>
              <a:rPr lang="en-US" b="0" dirty="0" err="1"/>
              <a:t>sa</a:t>
            </a:r>
            <a:r>
              <a:rPr lang="en-US" b="0" dirty="0"/>
              <a:t> </a:t>
            </a:r>
            <a:r>
              <a:rPr lang="en-US" b="0" dirty="0" err="1"/>
              <a:t>ramana</a:t>
            </a:r>
            <a:r>
              <a:rPr lang="en-US" b="0" dirty="0"/>
              <a:t> </a:t>
            </a:r>
            <a:r>
              <a:rPr lang="en-US" b="0" dirty="0" err="1"/>
              <a:t>trebuie</a:t>
            </a:r>
            <a:r>
              <a:rPr lang="en-US" b="0" dirty="0"/>
              <a:t> </a:t>
            </a:r>
            <a:r>
              <a:rPr lang="en-US" b="0" dirty="0" err="1"/>
              <a:t>sa</a:t>
            </a:r>
            <a:r>
              <a:rPr lang="en-US" b="0" dirty="0"/>
              <a:t> il </a:t>
            </a:r>
            <a:r>
              <a:rPr lang="en-US" b="0" dirty="0" err="1"/>
              <a:t>salvezi</a:t>
            </a:r>
            <a:r>
              <a:rPr lang="en-US" b="0" dirty="0"/>
              <a:t> in .</a:t>
            </a:r>
            <a:r>
              <a:rPr lang="en-US" b="0" dirty="0" err="1"/>
              <a:t>bashrc</a:t>
            </a:r>
            <a:r>
              <a:rPr lang="en-US" b="0" dirty="0"/>
              <a:t>: </a:t>
            </a:r>
          </a:p>
          <a:p>
            <a:r>
              <a:rPr lang="en-US" b="0" dirty="0"/>
              <a:t>Deci, </a:t>
            </a:r>
            <a:r>
              <a:rPr lang="en-US" b="0" dirty="0" err="1"/>
              <a:t>mergi</a:t>
            </a:r>
            <a:r>
              <a:rPr lang="en-US" b="0" dirty="0"/>
              <a:t> in home directory: </a:t>
            </a:r>
            <a:r>
              <a:rPr lang="en-US" b="1" dirty="0"/>
              <a:t>cd ~  , ls –a, </a:t>
            </a:r>
            <a:r>
              <a:rPr lang="en-US" b="0" dirty="0" err="1"/>
              <a:t>si</a:t>
            </a:r>
            <a:r>
              <a:rPr lang="en-US" b="0" dirty="0"/>
              <a:t> se </a:t>
            </a:r>
            <a:r>
              <a:rPr lang="en-US" b="0" dirty="0" err="1"/>
              <a:t>va</a:t>
            </a:r>
            <a:r>
              <a:rPr lang="en-US" b="0" dirty="0"/>
              <a:t> </a:t>
            </a:r>
            <a:r>
              <a:rPr lang="en-US" b="0" dirty="0" err="1"/>
              <a:t>vedea</a:t>
            </a:r>
            <a:r>
              <a:rPr lang="en-US" b="0" dirty="0"/>
              <a:t> </a:t>
            </a:r>
            <a:r>
              <a:rPr lang="en-US" b="0" dirty="0" err="1"/>
              <a:t>folderul</a:t>
            </a:r>
            <a:r>
              <a:rPr lang="en-US" b="0" dirty="0"/>
              <a:t> </a:t>
            </a:r>
            <a:r>
              <a:rPr lang="en-US" b="1" dirty="0"/>
              <a:t>.</a:t>
            </a:r>
            <a:r>
              <a:rPr lang="en-US" b="1" dirty="0" err="1"/>
              <a:t>bashrc</a:t>
            </a:r>
            <a:r>
              <a:rPr lang="en-US" b="1" dirty="0"/>
              <a:t>. </a:t>
            </a:r>
          </a:p>
          <a:p>
            <a:r>
              <a:rPr lang="en-US" b="0" dirty="0"/>
              <a:t>Ca </a:t>
            </a:r>
            <a:r>
              <a:rPr lang="en-US" b="0" dirty="0" err="1"/>
              <a:t>sa</a:t>
            </a:r>
            <a:r>
              <a:rPr lang="en-US" b="0" dirty="0"/>
              <a:t> </a:t>
            </a:r>
            <a:r>
              <a:rPr lang="en-US" b="0" dirty="0" err="1"/>
              <a:t>intri</a:t>
            </a:r>
            <a:r>
              <a:rPr lang="en-US" b="0" dirty="0"/>
              <a:t> in </a:t>
            </a:r>
            <a:r>
              <a:rPr lang="en-US" b="0" dirty="0" err="1"/>
              <a:t>acest</a:t>
            </a:r>
            <a:r>
              <a:rPr lang="en-US" b="0" dirty="0"/>
              <a:t> folder </a:t>
            </a:r>
            <a:r>
              <a:rPr lang="en-US" b="0" dirty="0" err="1"/>
              <a:t>mergi</a:t>
            </a:r>
            <a:r>
              <a:rPr lang="en-US" b="0" dirty="0"/>
              <a:t> cu </a:t>
            </a:r>
            <a:r>
              <a:rPr lang="en-US" b="1" dirty="0" err="1"/>
              <a:t>gedit</a:t>
            </a:r>
            <a:r>
              <a:rPr lang="en-US" b="1" dirty="0"/>
              <a:t> .</a:t>
            </a:r>
            <a:r>
              <a:rPr lang="en-US" b="1" dirty="0" err="1"/>
              <a:t>bashrc</a:t>
            </a:r>
            <a:r>
              <a:rPr lang="en-US" b="1" dirty="0"/>
              <a:t>, </a:t>
            </a:r>
            <a:r>
              <a:rPr lang="en-US" b="0" dirty="0"/>
              <a:t>se </a:t>
            </a:r>
            <a:r>
              <a:rPr lang="en-US" b="0" dirty="0" err="1"/>
              <a:t>va</a:t>
            </a:r>
            <a:r>
              <a:rPr lang="en-US" b="0" dirty="0"/>
              <a:t> </a:t>
            </a:r>
            <a:r>
              <a:rPr lang="en-US" b="0" dirty="0" err="1"/>
              <a:t>deschide</a:t>
            </a:r>
            <a:r>
              <a:rPr lang="en-US" b="0" dirty="0"/>
              <a:t> un </a:t>
            </a:r>
            <a:r>
              <a:rPr lang="en-US" b="0" dirty="0" err="1"/>
              <a:t>fisier</a:t>
            </a:r>
            <a:r>
              <a:rPr lang="en-US" b="0" dirty="0"/>
              <a:t> </a:t>
            </a:r>
            <a:r>
              <a:rPr lang="en-US" b="0" dirty="0" err="1"/>
              <a:t>separat</a:t>
            </a:r>
            <a:r>
              <a:rPr lang="en-US" b="0" dirty="0"/>
              <a:t>, </a:t>
            </a:r>
            <a:r>
              <a:rPr lang="en-US" b="0" dirty="0" err="1"/>
              <a:t>si</a:t>
            </a:r>
            <a:r>
              <a:rPr lang="en-US" b="0" dirty="0"/>
              <a:t> </a:t>
            </a:r>
            <a:r>
              <a:rPr lang="en-US" b="0" dirty="0" err="1"/>
              <a:t>aici</a:t>
            </a:r>
            <a:r>
              <a:rPr lang="en-US" b="0" dirty="0"/>
              <a:t> </a:t>
            </a:r>
            <a:r>
              <a:rPr lang="en-US" b="0" dirty="0" err="1"/>
              <a:t>vei</a:t>
            </a:r>
            <a:r>
              <a:rPr lang="en-US" b="0" dirty="0"/>
              <a:t> </a:t>
            </a:r>
            <a:r>
              <a:rPr lang="en-US" b="0" dirty="0" err="1"/>
              <a:t>vedea</a:t>
            </a:r>
            <a:r>
              <a:rPr lang="en-US" b="0" dirty="0"/>
              <a:t> </a:t>
            </a:r>
            <a:r>
              <a:rPr lang="en-US" b="0" dirty="0" err="1"/>
              <a:t>si</a:t>
            </a:r>
            <a:r>
              <a:rPr lang="en-US" b="0" dirty="0"/>
              <a:t> </a:t>
            </a:r>
            <a:r>
              <a:rPr lang="en-US" b="0" dirty="0" err="1"/>
              <a:t>aliasurile</a:t>
            </a:r>
            <a:r>
              <a:rPr lang="en-US" b="0" dirty="0"/>
              <a:t> </a:t>
            </a:r>
            <a:r>
              <a:rPr lang="en-US" b="0" dirty="0" err="1"/>
              <a:t>toate</a:t>
            </a:r>
            <a:r>
              <a:rPr lang="en-US" b="0" dirty="0"/>
              <a:t>. (</a:t>
            </a:r>
            <a:r>
              <a:rPr lang="en-US" b="0" dirty="0" err="1"/>
              <a:t>gedit</a:t>
            </a:r>
            <a:r>
              <a:rPr lang="en-US" b="0" dirty="0"/>
              <a:t> e </a:t>
            </a:r>
            <a:r>
              <a:rPr lang="en-US" b="0" dirty="0" err="1"/>
              <a:t>editorul</a:t>
            </a:r>
            <a:r>
              <a:rPr lang="en-US" b="0" dirty="0"/>
              <a:t> gnome desktop), </a:t>
            </a:r>
            <a:r>
              <a:rPr lang="en-US" b="0" dirty="0" err="1"/>
              <a:t>si</a:t>
            </a:r>
            <a:r>
              <a:rPr lang="en-US" b="0" dirty="0"/>
              <a:t> vim</a:t>
            </a:r>
          </a:p>
          <a:p>
            <a:r>
              <a:rPr lang="en-US" b="0" dirty="0"/>
              <a:t>Si </a:t>
            </a:r>
            <a:r>
              <a:rPr lang="en-US" b="0" dirty="0" err="1"/>
              <a:t>completezi</a:t>
            </a:r>
            <a:r>
              <a:rPr lang="en-US" b="0" dirty="0"/>
              <a:t> </a:t>
            </a:r>
            <a:r>
              <a:rPr lang="en-US" b="0" dirty="0" err="1"/>
              <a:t>aliasul</a:t>
            </a:r>
            <a:r>
              <a:rPr lang="en-US" b="0" dirty="0"/>
              <a:t> tau: </a:t>
            </a:r>
            <a:r>
              <a:rPr lang="en-US" b="1" dirty="0"/>
              <a:t>alias lab7="cd Desktop; cd </a:t>
            </a:r>
            <a:r>
              <a:rPr lang="en-US" b="1" dirty="0" err="1"/>
              <a:t>ShellScripting</a:t>
            </a:r>
            <a:r>
              <a:rPr lang="en-US" b="1" dirty="0"/>
              <a:t>; </a:t>
            </a:r>
            <a:r>
              <a:rPr lang="en-US" b="1" dirty="0" err="1"/>
              <a:t>mkdir</a:t>
            </a:r>
            <a:r>
              <a:rPr lang="en-US" b="1" dirty="0"/>
              <a:t> lab7; touch file1; ls“ </a:t>
            </a:r>
            <a:r>
              <a:rPr lang="en-US" b="0" dirty="0"/>
              <a:t> CTRL+S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66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Linia</a:t>
            </a:r>
            <a:r>
              <a:rPr lang="en-US" b="1" dirty="0"/>
              <a:t> 1:</a:t>
            </a:r>
            <a:r>
              <a:rPr lang="en-US" dirty="0"/>
              <a:t> #!/bin/bash – Shebang-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specifică</a:t>
            </a:r>
            <a:r>
              <a:rPr lang="en-US" dirty="0"/>
              <a:t> </a:t>
            </a:r>
            <a:r>
              <a:rPr lang="en-US" dirty="0" err="1"/>
              <a:t>interpretorul</a:t>
            </a:r>
            <a:r>
              <a:rPr lang="en-US" dirty="0"/>
              <a:t> Bash.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Linia</a:t>
            </a:r>
            <a:r>
              <a:rPr lang="en-US" b="1" dirty="0"/>
              <a:t> 2-5:</a:t>
            </a:r>
            <a:r>
              <a:rPr lang="en-US" dirty="0"/>
              <a:t> if [ $# -</a:t>
            </a:r>
            <a:r>
              <a:rPr lang="en-US" dirty="0" err="1"/>
              <a:t>lt</a:t>
            </a:r>
            <a:r>
              <a:rPr lang="en-US" dirty="0"/>
              <a:t> 1 ]; then ... fi – </a:t>
            </a:r>
            <a:r>
              <a:rPr lang="en-US" dirty="0" err="1"/>
              <a:t>Verificăm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numărul</a:t>
            </a:r>
            <a:r>
              <a:rPr lang="en-US" dirty="0"/>
              <a:t> de </a:t>
            </a:r>
            <a:r>
              <a:rPr lang="en-US" dirty="0" err="1"/>
              <a:t>argumente</a:t>
            </a:r>
            <a:r>
              <a:rPr lang="en-US" dirty="0"/>
              <a:t> ($#)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mic </a:t>
            </a:r>
            <a:r>
              <a:rPr lang="en-US" dirty="0" err="1"/>
              <a:t>decât</a:t>
            </a:r>
            <a:r>
              <a:rPr lang="en-US" dirty="0"/>
              <a:t> 1. </a:t>
            </a:r>
            <a:r>
              <a:rPr lang="en-US" dirty="0" err="1"/>
              <a:t>Dacă</a:t>
            </a:r>
            <a:r>
              <a:rPr lang="en-US" dirty="0"/>
              <a:t> da, </a:t>
            </a:r>
            <a:r>
              <a:rPr lang="en-US" dirty="0" err="1"/>
              <a:t>afișăm</a:t>
            </a:r>
            <a:r>
              <a:rPr lang="en-US" dirty="0"/>
              <a:t> un </a:t>
            </a:r>
            <a:r>
              <a:rPr lang="en-US" dirty="0" err="1"/>
              <a:t>mesaj</a:t>
            </a:r>
            <a:r>
              <a:rPr lang="en-US" dirty="0"/>
              <a:t> de </a:t>
            </a:r>
            <a:r>
              <a:rPr lang="en-US" dirty="0" err="1"/>
              <a:t>eroare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ieșim</a:t>
            </a:r>
            <a:r>
              <a:rPr lang="en-US" dirty="0"/>
              <a:t> cu </a:t>
            </a:r>
            <a:r>
              <a:rPr lang="en-US" dirty="0" err="1"/>
              <a:t>codul</a:t>
            </a:r>
            <a:r>
              <a:rPr lang="en-US" dirty="0"/>
              <a:t> 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 err="1"/>
              <a:t>Linia</a:t>
            </a:r>
            <a:r>
              <a:rPr lang="en-US" b="1" dirty="0"/>
              <a:t> 6:</a:t>
            </a:r>
            <a:r>
              <a:rPr lang="en-US" dirty="0"/>
              <a:t> find $1 -type f | grep -E -c "\.c$" – find $1 -type f: </a:t>
            </a:r>
            <a:r>
              <a:rPr lang="en-US" dirty="0" err="1"/>
              <a:t>Caută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fișierele</a:t>
            </a:r>
            <a:r>
              <a:rPr lang="en-US" dirty="0"/>
              <a:t> (-type f) din </a:t>
            </a:r>
            <a:r>
              <a:rPr lang="en-US" dirty="0" err="1"/>
              <a:t>directorul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ca argument ($1) </a:t>
            </a:r>
            <a:r>
              <a:rPr lang="en-US" dirty="0" err="1"/>
              <a:t>și</a:t>
            </a:r>
            <a:r>
              <a:rPr lang="en-US" dirty="0"/>
              <a:t> din </a:t>
            </a:r>
            <a:r>
              <a:rPr lang="en-US" dirty="0" err="1"/>
              <a:t>subdirectoarele</a:t>
            </a:r>
            <a:r>
              <a:rPr lang="en-US" dirty="0"/>
              <a:t> sale.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| grep -E -c "\.c$": Pipe-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trimite</a:t>
            </a:r>
            <a:r>
              <a:rPr lang="en-US" dirty="0"/>
              <a:t> </a:t>
            </a:r>
            <a:r>
              <a:rPr lang="en-US" dirty="0" err="1"/>
              <a:t>rezultatul</a:t>
            </a:r>
            <a:r>
              <a:rPr lang="en-US" dirty="0"/>
              <a:t> </a:t>
            </a:r>
            <a:r>
              <a:rPr lang="en-US" dirty="0" err="1"/>
              <a:t>către</a:t>
            </a:r>
            <a:r>
              <a:rPr lang="en-US" dirty="0"/>
              <a:t> grep, care </a:t>
            </a:r>
            <a:r>
              <a:rPr lang="en-US" dirty="0" err="1"/>
              <a:t>numără</a:t>
            </a:r>
            <a:r>
              <a:rPr lang="en-US" dirty="0"/>
              <a:t> (-c) </a:t>
            </a:r>
            <a:r>
              <a:rPr lang="en-US" dirty="0" err="1"/>
              <a:t>liniile</a:t>
            </a:r>
            <a:r>
              <a:rPr lang="en-US" dirty="0"/>
              <a:t> care se </a:t>
            </a:r>
            <a:r>
              <a:rPr lang="en-US" dirty="0" err="1"/>
              <a:t>termină</a:t>
            </a:r>
            <a:r>
              <a:rPr lang="en-US" dirty="0"/>
              <a:t> cu .c (</a:t>
            </a:r>
            <a:r>
              <a:rPr lang="en-US" dirty="0" err="1"/>
              <a:t>fișiere</a:t>
            </a:r>
            <a:r>
              <a:rPr lang="en-US" dirty="0"/>
              <a:t> C), </a:t>
            </a:r>
            <a:r>
              <a:rPr lang="en-US" dirty="0" err="1"/>
              <a:t>folosind</a:t>
            </a:r>
            <a:r>
              <a:rPr lang="en-US" dirty="0"/>
              <a:t> o </a:t>
            </a:r>
            <a:r>
              <a:rPr lang="en-US" dirty="0" err="1"/>
              <a:t>expresie</a:t>
            </a:r>
            <a:r>
              <a:rPr lang="en-US" dirty="0"/>
              <a:t> </a:t>
            </a:r>
            <a:r>
              <a:rPr lang="en-US" dirty="0" err="1"/>
              <a:t>regulată</a:t>
            </a:r>
            <a:r>
              <a:rPr lang="en-US" dirty="0"/>
              <a:t> (-E).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34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Linia</a:t>
            </a:r>
            <a:r>
              <a:rPr lang="en-US" b="1" dirty="0"/>
              <a:t> 1:</a:t>
            </a:r>
            <a:r>
              <a:rPr lang="en-US" dirty="0"/>
              <a:t> #!/bin/bash – Shebang-</a:t>
            </a:r>
            <a:r>
              <a:rPr lang="en-US" dirty="0" err="1"/>
              <a:t>ul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Linia</a:t>
            </a:r>
            <a:r>
              <a:rPr lang="en-US" b="1" dirty="0"/>
              <a:t> 2-5:</a:t>
            </a:r>
            <a:r>
              <a:rPr lang="en-US" dirty="0"/>
              <a:t> if [ -z "$1" ]; then ... fi – </a:t>
            </a:r>
            <a:r>
              <a:rPr lang="en-US" dirty="0" err="1"/>
              <a:t>Verificăm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nu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niciun</a:t>
            </a:r>
            <a:r>
              <a:rPr lang="en-US" dirty="0"/>
              <a:t> argument (-z "$1").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Linia</a:t>
            </a:r>
            <a:r>
              <a:rPr lang="en-US" b="1" dirty="0"/>
              <a:t> 6-9:</a:t>
            </a:r>
            <a:r>
              <a:rPr lang="en-US" dirty="0"/>
              <a:t> if [ ! -d "$1" ]; then ... fi – </a:t>
            </a:r>
            <a:r>
              <a:rPr lang="en-US" dirty="0" err="1"/>
              <a:t>Verificăm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argumentul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nu </a:t>
            </a:r>
            <a:r>
              <a:rPr lang="en-US" dirty="0" err="1"/>
              <a:t>este</a:t>
            </a:r>
            <a:r>
              <a:rPr lang="en-US" dirty="0"/>
              <a:t> un director. </a:t>
            </a:r>
            <a:r>
              <a:rPr lang="en-US" b="1" dirty="0" err="1"/>
              <a:t>Linia</a:t>
            </a:r>
            <a:r>
              <a:rPr lang="en-US" b="1" dirty="0"/>
              <a:t> 10:</a:t>
            </a:r>
            <a:r>
              <a:rPr lang="en-US" dirty="0"/>
              <a:t> total=0 – </a:t>
            </a:r>
            <a:r>
              <a:rPr lang="en-US" dirty="0" err="1"/>
              <a:t>Inițializăm</a:t>
            </a:r>
            <a:r>
              <a:rPr lang="en-US" dirty="0"/>
              <a:t> o </a:t>
            </a:r>
            <a:r>
              <a:rPr lang="en-US" dirty="0" err="1"/>
              <a:t>variabilă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ține</a:t>
            </a:r>
            <a:r>
              <a:rPr lang="en-US" dirty="0"/>
              <a:t> </a:t>
            </a:r>
            <a:r>
              <a:rPr lang="en-US" dirty="0" err="1"/>
              <a:t>evidența</a:t>
            </a:r>
            <a:r>
              <a:rPr lang="en-US" dirty="0"/>
              <a:t> </a:t>
            </a:r>
            <a:r>
              <a:rPr lang="en-US" dirty="0" err="1"/>
              <a:t>totalului</a:t>
            </a:r>
            <a:r>
              <a:rPr lang="en-US" dirty="0"/>
              <a:t> </a:t>
            </a:r>
            <a:r>
              <a:rPr lang="en-US" dirty="0" err="1"/>
              <a:t>liniilor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b="1" dirty="0" err="1"/>
              <a:t>Linia</a:t>
            </a:r>
            <a:r>
              <a:rPr lang="en-US" b="1" dirty="0"/>
              <a:t> 11:</a:t>
            </a:r>
            <a:r>
              <a:rPr lang="en-US" dirty="0"/>
              <a:t> for f in $(find "$1" -type f | grep -E "\.c$"); do – </a:t>
            </a:r>
            <a:r>
              <a:rPr lang="en-US" dirty="0" err="1"/>
              <a:t>Iterăm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fișierele</a:t>
            </a:r>
            <a:r>
              <a:rPr lang="en-US" dirty="0"/>
              <a:t> .c </a:t>
            </a:r>
            <a:r>
              <a:rPr lang="en-US" dirty="0" err="1"/>
              <a:t>găsite</a:t>
            </a:r>
            <a:r>
              <a:rPr lang="en-US" dirty="0"/>
              <a:t> cu find </a:t>
            </a:r>
            <a:r>
              <a:rPr lang="en-US" dirty="0" err="1"/>
              <a:t>și</a:t>
            </a:r>
            <a:r>
              <a:rPr lang="en-US" dirty="0"/>
              <a:t> grep.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Linia</a:t>
            </a:r>
            <a:r>
              <a:rPr lang="en-US" b="1" dirty="0"/>
              <a:t> 12:</a:t>
            </a:r>
            <a:r>
              <a:rPr lang="en-US" dirty="0"/>
              <a:t> </a:t>
            </a:r>
            <a:r>
              <a:rPr lang="en-US" dirty="0" err="1"/>
              <a:t>nr_lines</a:t>
            </a:r>
            <a:r>
              <a:rPr lang="en-US" dirty="0"/>
              <a:t>=$(grep -E -c -v "^[ \t]*$" "$f") – </a:t>
            </a:r>
            <a:r>
              <a:rPr lang="en-US" dirty="0" err="1"/>
              <a:t>Numărăm</a:t>
            </a:r>
            <a:r>
              <a:rPr lang="en-US" dirty="0"/>
              <a:t> </a:t>
            </a:r>
            <a:r>
              <a:rPr lang="en-US" dirty="0" err="1"/>
              <a:t>liniile</a:t>
            </a:r>
            <a:r>
              <a:rPr lang="en-US" dirty="0"/>
              <a:t> care </a:t>
            </a:r>
            <a:r>
              <a:rPr lang="en-US" b="1" dirty="0"/>
              <a:t>nu</a:t>
            </a:r>
            <a:r>
              <a:rPr lang="en-US" dirty="0"/>
              <a:t> sunt </a:t>
            </a:r>
            <a:r>
              <a:rPr lang="en-US" dirty="0" err="1"/>
              <a:t>goale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nu </a:t>
            </a:r>
            <a:r>
              <a:rPr lang="en-US" dirty="0" err="1"/>
              <a:t>conțin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spații</a:t>
            </a:r>
            <a:r>
              <a:rPr lang="en-US" dirty="0"/>
              <a:t> (-v "^[ \t]*$")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fișierul</a:t>
            </a:r>
            <a:r>
              <a:rPr lang="en-US" dirty="0"/>
              <a:t> $f.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b="1" dirty="0" err="1"/>
              <a:t>Linia</a:t>
            </a:r>
            <a:r>
              <a:rPr lang="en-US" b="1" dirty="0"/>
              <a:t> 13:</a:t>
            </a:r>
            <a:r>
              <a:rPr lang="en-US" dirty="0"/>
              <a:t> echo "$f: $</a:t>
            </a:r>
            <a:r>
              <a:rPr lang="en-US" dirty="0" err="1"/>
              <a:t>nr_lines</a:t>
            </a:r>
            <a:r>
              <a:rPr lang="en-US" dirty="0"/>
              <a:t>" – </a:t>
            </a:r>
            <a:r>
              <a:rPr lang="en-US" dirty="0" err="1"/>
              <a:t>Afișăm</a:t>
            </a:r>
            <a:r>
              <a:rPr lang="en-US" dirty="0"/>
              <a:t> </a:t>
            </a:r>
            <a:r>
              <a:rPr lang="en-US" dirty="0" err="1"/>
              <a:t>numărul</a:t>
            </a:r>
            <a:r>
              <a:rPr lang="en-US" dirty="0"/>
              <a:t> de </a:t>
            </a:r>
            <a:r>
              <a:rPr lang="en-US" dirty="0" err="1"/>
              <a:t>linii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fișier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Linia</a:t>
            </a:r>
            <a:r>
              <a:rPr lang="en-US" b="1" dirty="0"/>
              <a:t> 14:</a:t>
            </a:r>
            <a:r>
              <a:rPr lang="en-US" dirty="0"/>
              <a:t> total=$((</a:t>
            </a:r>
            <a:r>
              <a:rPr lang="en-US" dirty="0" err="1"/>
              <a:t>total+nr_lines</a:t>
            </a:r>
            <a:r>
              <a:rPr lang="en-US" dirty="0"/>
              <a:t>)) – </a:t>
            </a:r>
            <a:r>
              <a:rPr lang="en-US" dirty="0" err="1"/>
              <a:t>Adăugăm</a:t>
            </a:r>
            <a:r>
              <a:rPr lang="en-US" dirty="0"/>
              <a:t> </a:t>
            </a:r>
            <a:r>
              <a:rPr lang="en-US" dirty="0" err="1"/>
              <a:t>numărul</a:t>
            </a:r>
            <a:r>
              <a:rPr lang="en-US" dirty="0"/>
              <a:t> de </a:t>
            </a:r>
            <a:r>
              <a:rPr lang="en-US" dirty="0" err="1"/>
              <a:t>linii</a:t>
            </a:r>
            <a:r>
              <a:rPr lang="en-US" dirty="0"/>
              <a:t> la total.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Linia</a:t>
            </a:r>
            <a:r>
              <a:rPr lang="en-US" b="1" dirty="0"/>
              <a:t> 16:</a:t>
            </a:r>
            <a:r>
              <a:rPr lang="en-US" dirty="0"/>
              <a:t> echo "TOTAL LINES: $total" – </a:t>
            </a:r>
            <a:r>
              <a:rPr lang="en-US" dirty="0" err="1"/>
              <a:t>Afișăm</a:t>
            </a:r>
            <a:r>
              <a:rPr lang="en-US" dirty="0"/>
              <a:t> </a:t>
            </a:r>
            <a:r>
              <a:rPr lang="en-US" dirty="0" err="1"/>
              <a:t>totalul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71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Linia</a:t>
            </a:r>
            <a:r>
              <a:rPr lang="en-US" b="1" dirty="0"/>
              <a:t> 1:</a:t>
            </a:r>
            <a:r>
              <a:rPr lang="en-US" dirty="0"/>
              <a:t> #!/bin/bash – Shebang-</a:t>
            </a:r>
            <a:r>
              <a:rPr lang="en-US" dirty="0" err="1"/>
              <a:t>ul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b="1" dirty="0" err="1"/>
              <a:t>Linia</a:t>
            </a:r>
            <a:r>
              <a:rPr lang="en-US" b="1" dirty="0"/>
              <a:t> 2:</a:t>
            </a:r>
            <a:r>
              <a:rPr lang="en-US" dirty="0"/>
              <a:t> while [ ! $# -eq 0 ]; do – </a:t>
            </a:r>
            <a:r>
              <a:rPr lang="en-US" dirty="0" err="1"/>
              <a:t>Iterăm</a:t>
            </a:r>
            <a:r>
              <a:rPr lang="en-US" dirty="0"/>
              <a:t> </a:t>
            </a:r>
            <a:r>
              <a:rPr lang="en-US" dirty="0" err="1"/>
              <a:t>atâta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cât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sunt </a:t>
            </a:r>
            <a:r>
              <a:rPr lang="en-US" dirty="0" err="1"/>
              <a:t>argumente</a:t>
            </a:r>
            <a:r>
              <a:rPr lang="en-US" dirty="0"/>
              <a:t> ($# nu </a:t>
            </a:r>
            <a:r>
              <a:rPr lang="en-US" dirty="0" err="1"/>
              <a:t>este</a:t>
            </a:r>
            <a:r>
              <a:rPr lang="en-US" dirty="0"/>
              <a:t> 0).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Linia</a:t>
            </a:r>
            <a:r>
              <a:rPr lang="en-US" b="1" dirty="0"/>
              <a:t> 3:</a:t>
            </a:r>
            <a:r>
              <a:rPr lang="en-US" dirty="0"/>
              <a:t> </a:t>
            </a:r>
            <a:r>
              <a:rPr lang="en-US" dirty="0" err="1"/>
              <a:t>arg</a:t>
            </a:r>
            <a:r>
              <a:rPr lang="en-US" dirty="0"/>
              <a:t>=$1 – </a:t>
            </a:r>
            <a:r>
              <a:rPr lang="en-US" dirty="0" err="1"/>
              <a:t>Luăm</a:t>
            </a:r>
            <a:r>
              <a:rPr lang="en-US" dirty="0"/>
              <a:t> </a:t>
            </a:r>
            <a:r>
              <a:rPr lang="en-US" dirty="0" err="1"/>
              <a:t>primul</a:t>
            </a:r>
            <a:r>
              <a:rPr lang="en-US" dirty="0"/>
              <a:t> argument. </a:t>
            </a:r>
            <a:r>
              <a:rPr lang="en-US" b="1" dirty="0" err="1"/>
              <a:t>Linia</a:t>
            </a:r>
            <a:r>
              <a:rPr lang="en-US" b="1" dirty="0"/>
              <a:t> 4:</a:t>
            </a:r>
            <a:r>
              <a:rPr lang="en-US" dirty="0"/>
              <a:t> if test -f $</a:t>
            </a:r>
            <a:r>
              <a:rPr lang="en-US" dirty="0" err="1"/>
              <a:t>arg</a:t>
            </a:r>
            <a:r>
              <a:rPr lang="en-US" dirty="0"/>
              <a:t>; then – </a:t>
            </a:r>
            <a:r>
              <a:rPr lang="en-US" dirty="0" err="1"/>
              <a:t>Verificăm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argumentul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fișier</a:t>
            </a:r>
            <a:r>
              <a:rPr lang="en-US" dirty="0"/>
              <a:t> </a:t>
            </a:r>
            <a:r>
              <a:rPr lang="en-US" dirty="0" err="1"/>
              <a:t>regulat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Linia</a:t>
            </a:r>
            <a:r>
              <a:rPr lang="en-US" b="1" dirty="0"/>
              <a:t> 6:</a:t>
            </a:r>
            <a:r>
              <a:rPr lang="en-US" dirty="0"/>
              <a:t> </a:t>
            </a:r>
            <a:r>
              <a:rPr lang="en-US" dirty="0" err="1"/>
              <a:t>elif</a:t>
            </a:r>
            <a:r>
              <a:rPr lang="en-US" dirty="0"/>
              <a:t> [ -d $</a:t>
            </a:r>
            <a:r>
              <a:rPr lang="en-US" dirty="0" err="1"/>
              <a:t>arg</a:t>
            </a:r>
            <a:r>
              <a:rPr lang="en-US" dirty="0"/>
              <a:t> ]; then – </a:t>
            </a:r>
            <a:r>
              <a:rPr lang="en-US" dirty="0" err="1"/>
              <a:t>Verificăm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argumentul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director. </a:t>
            </a:r>
            <a:r>
              <a:rPr lang="en-US" b="1" dirty="0" err="1"/>
              <a:t>Linia</a:t>
            </a:r>
            <a:r>
              <a:rPr lang="en-US" b="1" dirty="0"/>
              <a:t> 8:</a:t>
            </a:r>
            <a:r>
              <a:rPr lang="en-US" dirty="0"/>
              <a:t> </a:t>
            </a:r>
            <a:r>
              <a:rPr lang="en-US" dirty="0" err="1"/>
              <a:t>elif</a:t>
            </a:r>
            <a:r>
              <a:rPr lang="en-US" dirty="0"/>
              <a:t> echo $</a:t>
            </a:r>
            <a:r>
              <a:rPr lang="en-US" dirty="0" err="1"/>
              <a:t>arg</a:t>
            </a:r>
            <a:r>
              <a:rPr lang="en-US" dirty="0"/>
              <a:t> | grep -E -q "^[0-9]+$"; then – </a:t>
            </a:r>
            <a:r>
              <a:rPr lang="en-US" dirty="0" err="1"/>
              <a:t>Verificăm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argumentul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număr</a:t>
            </a:r>
            <a:r>
              <a:rPr lang="en-US" dirty="0"/>
              <a:t> </a:t>
            </a:r>
            <a:r>
              <a:rPr lang="en-US" dirty="0" err="1"/>
              <a:t>întreg</a:t>
            </a:r>
            <a:r>
              <a:rPr lang="en-US" dirty="0"/>
              <a:t> (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cifre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. </a:t>
            </a:r>
            <a:r>
              <a:rPr lang="en-US" b="1" dirty="0" err="1"/>
              <a:t>Linia</a:t>
            </a:r>
            <a:r>
              <a:rPr lang="en-US" b="1" dirty="0"/>
              <a:t> 10:</a:t>
            </a:r>
            <a:r>
              <a:rPr lang="en-US" dirty="0"/>
              <a:t> else – </a:t>
            </a:r>
            <a:r>
              <a:rPr lang="en-US" dirty="0" err="1"/>
              <a:t>Dacă</a:t>
            </a:r>
            <a:r>
              <a:rPr lang="en-US" dirty="0"/>
              <a:t> nu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nici</a:t>
            </a:r>
            <a:r>
              <a:rPr lang="en-US" dirty="0"/>
              <a:t> </a:t>
            </a:r>
            <a:r>
              <a:rPr lang="en-US" dirty="0" err="1"/>
              <a:t>fișier</a:t>
            </a:r>
            <a:r>
              <a:rPr lang="en-US" dirty="0"/>
              <a:t>, </a:t>
            </a:r>
            <a:r>
              <a:rPr lang="en-US" dirty="0" err="1"/>
              <a:t>nici</a:t>
            </a:r>
            <a:r>
              <a:rPr lang="en-US" dirty="0"/>
              <a:t> director, </a:t>
            </a:r>
            <a:r>
              <a:rPr lang="en-US" dirty="0" err="1"/>
              <a:t>nici</a:t>
            </a:r>
            <a:r>
              <a:rPr lang="en-US" dirty="0"/>
              <a:t> </a:t>
            </a:r>
            <a:r>
              <a:rPr lang="en-US" dirty="0" err="1"/>
              <a:t>număr</a:t>
            </a:r>
            <a:r>
              <a:rPr lang="en-US" dirty="0"/>
              <a:t>, </a:t>
            </a:r>
            <a:r>
              <a:rPr lang="en-US" dirty="0" err="1"/>
              <a:t>afișăm</a:t>
            </a:r>
            <a:r>
              <a:rPr lang="en-US" dirty="0"/>
              <a:t> "something else“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. </a:t>
            </a:r>
            <a:r>
              <a:rPr lang="en-US" b="1" dirty="0" err="1"/>
              <a:t>Linia</a:t>
            </a:r>
            <a:r>
              <a:rPr lang="en-US" b="1" dirty="0"/>
              <a:t> 12:</a:t>
            </a:r>
            <a:r>
              <a:rPr lang="en-US" dirty="0"/>
              <a:t> shift – </a:t>
            </a:r>
            <a:r>
              <a:rPr lang="en-US" dirty="0" err="1"/>
              <a:t>Eliminăm</a:t>
            </a:r>
            <a:r>
              <a:rPr lang="en-US" dirty="0"/>
              <a:t> </a:t>
            </a:r>
            <a:r>
              <a:rPr lang="en-US" dirty="0" err="1"/>
              <a:t>primul</a:t>
            </a:r>
            <a:r>
              <a:rPr lang="en-US" dirty="0"/>
              <a:t> argument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trecem</a:t>
            </a:r>
            <a:r>
              <a:rPr lang="en-US" dirty="0"/>
              <a:t> la </a:t>
            </a:r>
            <a:r>
              <a:rPr lang="en-US" dirty="0" err="1"/>
              <a:t>următorul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53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 </a:t>
            </a:r>
            <a:r>
              <a:rPr lang="en-US" dirty="0" err="1"/>
              <a:t>acum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recapitulam</a:t>
            </a:r>
            <a:r>
              <a:rPr lang="en-US" dirty="0"/>
              <a:t> </a:t>
            </a:r>
            <a:r>
              <a:rPr lang="en-US" dirty="0" err="1"/>
              <a:t>putin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shell scripting-</a:t>
            </a:r>
            <a:r>
              <a:rPr lang="en-US" dirty="0" err="1"/>
              <a:t>ul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Ce </a:t>
            </a:r>
            <a:r>
              <a:rPr lang="en-US" b="1" dirty="0" err="1"/>
              <a:t>este</a:t>
            </a:r>
            <a:r>
              <a:rPr lang="en-US" b="1" dirty="0"/>
              <a:t> un shebang?</a:t>
            </a:r>
            <a:r>
              <a:rPr lang="en-US" dirty="0"/>
              <a:t> </a:t>
            </a:r>
            <a:r>
              <a:rPr lang="en-US" dirty="0" err="1"/>
              <a:t>Linia</a:t>
            </a:r>
            <a:r>
              <a:rPr lang="en-US" dirty="0"/>
              <a:t> de </a:t>
            </a:r>
            <a:r>
              <a:rPr lang="en-US" dirty="0" err="1"/>
              <a:t>început</a:t>
            </a:r>
            <a:r>
              <a:rPr lang="en-US" dirty="0"/>
              <a:t> a </a:t>
            </a:r>
            <a:r>
              <a:rPr lang="en-US" dirty="0" err="1"/>
              <a:t>unui</a:t>
            </a:r>
            <a:r>
              <a:rPr lang="en-US" dirty="0"/>
              <a:t> script Bash, </a:t>
            </a:r>
            <a:r>
              <a:rPr lang="en-US" dirty="0" err="1"/>
              <a:t>numită</a:t>
            </a:r>
            <a:r>
              <a:rPr lang="en-US" dirty="0"/>
              <a:t> "shebang",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comentariu</a:t>
            </a:r>
            <a:r>
              <a:rPr lang="en-US" dirty="0"/>
              <a:t> special care </a:t>
            </a:r>
            <a:r>
              <a:rPr lang="en-US" dirty="0" err="1"/>
              <a:t>începe</a:t>
            </a:r>
            <a:r>
              <a:rPr lang="en-US" dirty="0"/>
              <a:t> cu #!. </a:t>
            </a: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îi</a:t>
            </a:r>
            <a:r>
              <a:rPr lang="en-US" dirty="0"/>
              <a:t> </a:t>
            </a:r>
            <a:r>
              <a:rPr lang="en-US" dirty="0" err="1"/>
              <a:t>spune</a:t>
            </a:r>
            <a:r>
              <a:rPr lang="en-US" dirty="0"/>
              <a:t> </a:t>
            </a:r>
            <a:r>
              <a:rPr lang="en-US" dirty="0" err="1"/>
              <a:t>sistemului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interpretor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folosească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rula</a:t>
            </a:r>
            <a:r>
              <a:rPr lang="en-US" dirty="0"/>
              <a:t> </a:t>
            </a:r>
            <a:r>
              <a:rPr lang="en-US" dirty="0" err="1"/>
              <a:t>scriptul</a:t>
            </a:r>
            <a:r>
              <a:rPr lang="en-US" dirty="0"/>
              <a:t>. De </a:t>
            </a:r>
            <a:r>
              <a:rPr lang="en-US" dirty="0" err="1"/>
              <a:t>exemplu</a:t>
            </a:r>
            <a:r>
              <a:rPr lang="en-US" dirty="0"/>
              <a:t>, #!/bin/bash </a:t>
            </a:r>
            <a:r>
              <a:rPr lang="en-US" dirty="0" err="1"/>
              <a:t>indică</a:t>
            </a:r>
            <a:r>
              <a:rPr lang="en-US" dirty="0"/>
              <a:t> </a:t>
            </a:r>
            <a:r>
              <a:rPr lang="en-US" dirty="0" err="1"/>
              <a:t>faptul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scriptul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fi </a:t>
            </a:r>
            <a:r>
              <a:rPr lang="en-US" dirty="0" err="1"/>
              <a:t>rulat</a:t>
            </a:r>
            <a:r>
              <a:rPr lang="en-US" dirty="0"/>
              <a:t> cu Bash (</a:t>
            </a:r>
            <a:r>
              <a:rPr lang="en-US" dirty="0" err="1"/>
              <a:t>Bourne</a:t>
            </a:r>
            <a:r>
              <a:rPr lang="en-US" dirty="0"/>
              <a:t> Again Shell).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Cum </a:t>
            </a:r>
            <a:r>
              <a:rPr lang="en-US" b="1" dirty="0" err="1"/>
              <a:t>executăm</a:t>
            </a:r>
            <a:r>
              <a:rPr lang="en-US" b="1" dirty="0"/>
              <a:t> un script?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rula</a:t>
            </a:r>
            <a:r>
              <a:rPr lang="en-US" dirty="0"/>
              <a:t> un script Bash,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să-i</a:t>
            </a:r>
            <a:r>
              <a:rPr lang="en-US" dirty="0"/>
              <a:t> </a:t>
            </a:r>
            <a:r>
              <a:rPr lang="en-US" dirty="0" err="1"/>
              <a:t>dăm</a:t>
            </a:r>
            <a:r>
              <a:rPr lang="en-US" dirty="0"/>
              <a:t> </a:t>
            </a:r>
            <a:r>
              <a:rPr lang="en-US" dirty="0" err="1"/>
              <a:t>permisiuni</a:t>
            </a:r>
            <a:r>
              <a:rPr lang="en-US" dirty="0"/>
              <a:t> de </a:t>
            </a:r>
            <a:r>
              <a:rPr lang="en-US" dirty="0" err="1"/>
              <a:t>executare</a:t>
            </a:r>
            <a:r>
              <a:rPr lang="en-US" dirty="0"/>
              <a:t>. </a:t>
            </a:r>
            <a:r>
              <a:rPr lang="en-US" dirty="0" err="1"/>
              <a:t>Folosim</a:t>
            </a:r>
            <a:r>
              <a:rPr lang="en-US" dirty="0"/>
              <a:t> </a:t>
            </a:r>
            <a:r>
              <a:rPr lang="en-US" dirty="0" err="1"/>
              <a:t>comanda</a:t>
            </a:r>
            <a:r>
              <a:rPr lang="en-US" dirty="0"/>
              <a:t> </a:t>
            </a:r>
            <a:r>
              <a:rPr lang="en-US" dirty="0" err="1"/>
              <a:t>chmod</a:t>
            </a:r>
            <a:r>
              <a:rPr lang="en-US" dirty="0"/>
              <a:t> +x </a:t>
            </a:r>
            <a:r>
              <a:rPr lang="en-US" dirty="0" err="1"/>
              <a:t>scriptname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face </a:t>
            </a:r>
            <a:r>
              <a:rPr lang="en-US" dirty="0" err="1"/>
              <a:t>scriptul</a:t>
            </a:r>
            <a:r>
              <a:rPr lang="en-US" dirty="0"/>
              <a:t> </a:t>
            </a:r>
            <a:r>
              <a:rPr lang="en-US" dirty="0" err="1"/>
              <a:t>executabil</a:t>
            </a:r>
            <a:r>
              <a:rPr lang="en-US" dirty="0"/>
              <a:t>. </a:t>
            </a:r>
            <a:r>
              <a:rPr lang="en-US" dirty="0" err="1"/>
              <a:t>Apoi</a:t>
            </a:r>
            <a:r>
              <a:rPr lang="en-US" dirty="0"/>
              <a:t>, </a:t>
            </a:r>
            <a:r>
              <a:rPr lang="en-US" dirty="0" err="1"/>
              <a:t>îl</a:t>
            </a:r>
            <a:r>
              <a:rPr lang="en-US" dirty="0"/>
              <a:t>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rula</a:t>
            </a:r>
            <a:r>
              <a:rPr lang="en-US" dirty="0"/>
              <a:t> cu ./</a:t>
            </a:r>
            <a:r>
              <a:rPr lang="en-US" dirty="0" err="1"/>
              <a:t>scriptname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65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Linia</a:t>
            </a:r>
            <a:r>
              <a:rPr lang="en-US" b="1" dirty="0"/>
              <a:t> 1:</a:t>
            </a:r>
            <a:r>
              <a:rPr lang="en-US" dirty="0"/>
              <a:t> #!/bin/bash – Shebang-</a:t>
            </a:r>
            <a:r>
              <a:rPr lang="en-US" dirty="0" err="1"/>
              <a:t>ul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b="1" dirty="0" err="1"/>
              <a:t>Linia</a:t>
            </a:r>
            <a:r>
              <a:rPr lang="en-US" b="1" dirty="0"/>
              <a:t> 2:</a:t>
            </a:r>
            <a:r>
              <a:rPr lang="en-US" dirty="0"/>
              <a:t> </a:t>
            </a:r>
            <a:r>
              <a:rPr lang="en-US" dirty="0" err="1"/>
              <a:t>fname</a:t>
            </a:r>
            <a:r>
              <a:rPr lang="en-US" dirty="0"/>
              <a:t>="" – </a:t>
            </a:r>
            <a:r>
              <a:rPr lang="en-US" dirty="0" err="1"/>
              <a:t>Inițializăm</a:t>
            </a:r>
            <a:r>
              <a:rPr lang="en-US" dirty="0"/>
              <a:t> </a:t>
            </a:r>
            <a:r>
              <a:rPr lang="en-US" dirty="0" err="1"/>
              <a:t>variabila</a:t>
            </a:r>
            <a:r>
              <a:rPr lang="en-US" dirty="0"/>
              <a:t> </a:t>
            </a:r>
            <a:r>
              <a:rPr lang="en-US" dirty="0" err="1"/>
              <a:t>fname</a:t>
            </a:r>
            <a:r>
              <a:rPr lang="en-US" dirty="0"/>
              <a:t> ca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goală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Linia</a:t>
            </a:r>
            <a:r>
              <a:rPr lang="en-US" b="1" dirty="0"/>
              <a:t> 3:</a:t>
            </a:r>
            <a:r>
              <a:rPr lang="en-US" dirty="0"/>
              <a:t> while [ ! -f "$</a:t>
            </a:r>
            <a:r>
              <a:rPr lang="en-US" dirty="0" err="1"/>
              <a:t>fname</a:t>
            </a:r>
            <a:r>
              <a:rPr lang="en-US" dirty="0"/>
              <a:t>" ]; do – </a:t>
            </a:r>
            <a:r>
              <a:rPr lang="en-US" dirty="0" err="1"/>
              <a:t>Continuăm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cerem</a:t>
            </a:r>
            <a:r>
              <a:rPr lang="en-US" dirty="0"/>
              <a:t> input </a:t>
            </a:r>
            <a:r>
              <a:rPr lang="en-US" dirty="0" err="1"/>
              <a:t>cât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$</a:t>
            </a:r>
            <a:r>
              <a:rPr lang="en-US" dirty="0" err="1"/>
              <a:t>fname</a:t>
            </a:r>
            <a:r>
              <a:rPr lang="en-US" dirty="0"/>
              <a:t> nu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fișier</a:t>
            </a:r>
            <a:r>
              <a:rPr lang="en-US" dirty="0"/>
              <a:t> </a:t>
            </a:r>
            <a:r>
              <a:rPr lang="en-US" dirty="0" err="1"/>
              <a:t>regulat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Linia</a:t>
            </a:r>
            <a:r>
              <a:rPr lang="en-US" b="1" dirty="0"/>
              <a:t> 4:</a:t>
            </a:r>
            <a:r>
              <a:rPr lang="en-US" dirty="0"/>
              <a:t> read -p "Enter a string: " </a:t>
            </a:r>
            <a:r>
              <a:rPr lang="en-US" dirty="0" err="1"/>
              <a:t>fname</a:t>
            </a:r>
            <a:r>
              <a:rPr lang="en-US" dirty="0"/>
              <a:t> – </a:t>
            </a:r>
            <a:r>
              <a:rPr lang="en-US" dirty="0" err="1"/>
              <a:t>Cerem</a:t>
            </a:r>
            <a:r>
              <a:rPr lang="en-US" dirty="0"/>
              <a:t> </a:t>
            </a:r>
            <a:r>
              <a:rPr lang="en-US" dirty="0" err="1"/>
              <a:t>utilizatorului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introducă</a:t>
            </a:r>
            <a:r>
              <a:rPr lang="en-US" dirty="0"/>
              <a:t> un string, care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stocat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fname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43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Linia</a:t>
            </a:r>
            <a:r>
              <a:rPr lang="en-US" b="1" dirty="0"/>
              <a:t> 1:</a:t>
            </a:r>
            <a:r>
              <a:rPr lang="en-US" dirty="0"/>
              <a:t> #!/bin/bash – Shebang-</a:t>
            </a:r>
            <a:r>
              <a:rPr lang="en-US" dirty="0" err="1"/>
              <a:t>ul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Linia</a:t>
            </a:r>
            <a:r>
              <a:rPr lang="en-US" b="1" dirty="0"/>
              <a:t> 2:</a:t>
            </a:r>
            <a:r>
              <a:rPr lang="en-US" dirty="0"/>
              <a:t> for f in $@; do – </a:t>
            </a:r>
            <a:r>
              <a:rPr lang="en-US" dirty="0" err="1"/>
              <a:t>Iterăm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argumentele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Linia</a:t>
            </a:r>
            <a:r>
              <a:rPr lang="en-US" b="1" dirty="0"/>
              <a:t> 3:</a:t>
            </a:r>
            <a:r>
              <a:rPr lang="en-US" dirty="0"/>
              <a:t> if test -f $f; then – </a:t>
            </a:r>
            <a:r>
              <a:rPr lang="en-US" dirty="0" err="1"/>
              <a:t>Verificăm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argumentul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fișier</a:t>
            </a:r>
            <a:r>
              <a:rPr lang="en-US" dirty="0"/>
              <a:t> </a:t>
            </a:r>
            <a:r>
              <a:rPr lang="en-US" dirty="0" err="1"/>
              <a:t>regulat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. </a:t>
            </a:r>
            <a:r>
              <a:rPr lang="en-US" b="1" dirty="0" err="1"/>
              <a:t>Linia</a:t>
            </a:r>
            <a:r>
              <a:rPr lang="en-US" b="1" dirty="0"/>
              <a:t> 4:</a:t>
            </a:r>
            <a:r>
              <a:rPr lang="en-US" dirty="0"/>
              <a:t> du -b $f – </a:t>
            </a:r>
            <a:r>
              <a:rPr lang="en-US" dirty="0" err="1"/>
              <a:t>Afișăm</a:t>
            </a:r>
            <a:r>
              <a:rPr lang="en-US" dirty="0"/>
              <a:t> </a:t>
            </a:r>
            <a:r>
              <a:rPr lang="en-US" dirty="0" err="1"/>
              <a:t>dimensiunea</a:t>
            </a:r>
            <a:r>
              <a:rPr lang="en-US" dirty="0"/>
              <a:t> </a:t>
            </a:r>
            <a:r>
              <a:rPr lang="en-US" dirty="0" err="1"/>
              <a:t>fișierului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bytes (-b).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Linia</a:t>
            </a:r>
            <a:r>
              <a:rPr lang="en-US" b="1" dirty="0"/>
              <a:t> 6:</a:t>
            </a:r>
            <a:r>
              <a:rPr lang="en-US" dirty="0"/>
              <a:t> done | sort -n – Pipe-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trimite</a:t>
            </a:r>
            <a:r>
              <a:rPr lang="en-US" dirty="0"/>
              <a:t> </a:t>
            </a:r>
            <a:r>
              <a:rPr lang="en-US" dirty="0" err="1"/>
              <a:t>rezultatul</a:t>
            </a:r>
            <a:r>
              <a:rPr lang="en-US" dirty="0"/>
              <a:t> </a:t>
            </a:r>
            <a:r>
              <a:rPr lang="en-US" dirty="0" err="1"/>
              <a:t>către</a:t>
            </a:r>
            <a:r>
              <a:rPr lang="en-US" dirty="0"/>
              <a:t> sort -n, care </a:t>
            </a:r>
            <a:r>
              <a:rPr lang="en-US" dirty="0" err="1"/>
              <a:t>sortează</a:t>
            </a:r>
            <a:r>
              <a:rPr lang="en-US" dirty="0"/>
              <a:t> numeric.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00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Linia</a:t>
            </a:r>
            <a:r>
              <a:rPr lang="en-US" b="1" dirty="0"/>
              <a:t> 1:</a:t>
            </a:r>
            <a:r>
              <a:rPr lang="en-US" dirty="0"/>
              <a:t> #!/bin/bash – Shebang-</a:t>
            </a:r>
            <a:r>
              <a:rPr lang="en-US" dirty="0" err="1"/>
              <a:t>ul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Linia</a:t>
            </a:r>
            <a:r>
              <a:rPr lang="en-US" b="1" dirty="0"/>
              <a:t> 2-5:</a:t>
            </a:r>
            <a:r>
              <a:rPr lang="en-US" dirty="0"/>
              <a:t> if [ $# -</a:t>
            </a:r>
            <a:r>
              <a:rPr lang="en-US" dirty="0" err="1"/>
              <a:t>lt</a:t>
            </a:r>
            <a:r>
              <a:rPr lang="en-US" dirty="0"/>
              <a:t> 2 ]; then ... fi – </a:t>
            </a:r>
            <a:r>
              <a:rPr lang="en-US" dirty="0" err="1"/>
              <a:t>Verificăm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sunt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puțin</a:t>
            </a:r>
            <a:r>
              <a:rPr lang="en-US" dirty="0"/>
              <a:t> de 2 </a:t>
            </a:r>
            <a:r>
              <a:rPr lang="en-US" dirty="0" err="1"/>
              <a:t>argumente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b="1" dirty="0" err="1"/>
              <a:t>Linia</a:t>
            </a:r>
            <a:r>
              <a:rPr lang="en-US" b="1" dirty="0"/>
              <a:t> 6-9:</a:t>
            </a:r>
            <a:r>
              <a:rPr lang="en-US" dirty="0"/>
              <a:t> if [ $(($# % 2)) -eq 1 ]; then ... fi – </a:t>
            </a:r>
            <a:r>
              <a:rPr lang="en-US" dirty="0" err="1"/>
              <a:t>Verificăm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numărul</a:t>
            </a:r>
            <a:r>
              <a:rPr lang="en-US" dirty="0"/>
              <a:t> de </a:t>
            </a:r>
            <a:r>
              <a:rPr lang="en-US" dirty="0" err="1"/>
              <a:t>argumente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impar.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b="1" dirty="0" err="1"/>
              <a:t>Linia</a:t>
            </a:r>
            <a:r>
              <a:rPr lang="en-US" b="1" dirty="0"/>
              <a:t> 10:</a:t>
            </a:r>
            <a:r>
              <a:rPr lang="en-US" dirty="0"/>
              <a:t> while [ $# -</a:t>
            </a:r>
            <a:r>
              <a:rPr lang="en-US" dirty="0" err="1"/>
              <a:t>gt</a:t>
            </a:r>
            <a:r>
              <a:rPr lang="en-US" dirty="0"/>
              <a:t> 1 ]; do – </a:t>
            </a:r>
            <a:r>
              <a:rPr lang="en-US" dirty="0" err="1"/>
              <a:t>Iterăm</a:t>
            </a:r>
            <a:r>
              <a:rPr lang="en-US" dirty="0"/>
              <a:t> </a:t>
            </a:r>
            <a:r>
              <a:rPr lang="en-US" dirty="0" err="1"/>
              <a:t>atâta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cât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sunt cel </a:t>
            </a:r>
            <a:r>
              <a:rPr lang="en-US" dirty="0" err="1"/>
              <a:t>puțin</a:t>
            </a:r>
            <a:r>
              <a:rPr lang="en-US" dirty="0"/>
              <a:t> 2 </a:t>
            </a:r>
            <a:r>
              <a:rPr lang="en-US" dirty="0" err="1"/>
              <a:t>argumente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b="1" dirty="0" err="1"/>
              <a:t>Linia</a:t>
            </a:r>
            <a:r>
              <a:rPr lang="en-US" b="1" dirty="0"/>
              <a:t> 11-12:</a:t>
            </a:r>
            <a:r>
              <a:rPr lang="en-US" dirty="0"/>
              <a:t> file=$1; word=$2 – </a:t>
            </a:r>
            <a:r>
              <a:rPr lang="en-US" dirty="0" err="1"/>
              <a:t>Luăm</a:t>
            </a:r>
            <a:r>
              <a:rPr lang="en-US" dirty="0"/>
              <a:t> </a:t>
            </a:r>
            <a:r>
              <a:rPr lang="en-US" dirty="0" err="1"/>
              <a:t>perechea</a:t>
            </a:r>
            <a:r>
              <a:rPr lang="en-US" dirty="0"/>
              <a:t> (</a:t>
            </a:r>
            <a:r>
              <a:rPr lang="en-US" dirty="0" err="1"/>
              <a:t>fișier</a:t>
            </a:r>
            <a:r>
              <a:rPr lang="en-US" dirty="0"/>
              <a:t>, </a:t>
            </a:r>
            <a:r>
              <a:rPr lang="en-US" dirty="0" err="1"/>
              <a:t>cuvânt</a:t>
            </a:r>
            <a:r>
              <a:rPr lang="en-US" dirty="0"/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b="1" dirty="0" err="1"/>
              <a:t>Linia</a:t>
            </a:r>
            <a:r>
              <a:rPr lang="en-US" b="1" dirty="0"/>
              <a:t> 13:</a:t>
            </a:r>
            <a:r>
              <a:rPr lang="en-US" dirty="0"/>
              <a:t> if [ ! -f "$file" ]; then – </a:t>
            </a:r>
            <a:r>
              <a:rPr lang="en-US" dirty="0" err="1"/>
              <a:t>Verificăm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primul</a:t>
            </a:r>
            <a:r>
              <a:rPr lang="en-US" dirty="0"/>
              <a:t> argument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fișier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b="1" dirty="0" err="1"/>
              <a:t>Linia</a:t>
            </a:r>
            <a:r>
              <a:rPr lang="en-US" b="1" dirty="0"/>
              <a:t> 15:</a:t>
            </a:r>
            <a:r>
              <a:rPr lang="en-US" dirty="0"/>
              <a:t> count=$(grep -o -w "$word" "$file" | wc -l) – </a:t>
            </a:r>
            <a:r>
              <a:rPr lang="en-US" dirty="0" err="1"/>
              <a:t>Numărăm</a:t>
            </a:r>
            <a:r>
              <a:rPr lang="en-US" dirty="0"/>
              <a:t> </a:t>
            </a:r>
            <a:r>
              <a:rPr lang="en-US" dirty="0" err="1"/>
              <a:t>aparițiile</a:t>
            </a:r>
            <a:r>
              <a:rPr lang="en-US" dirty="0"/>
              <a:t> </a:t>
            </a:r>
            <a:r>
              <a:rPr lang="en-US" dirty="0" err="1"/>
              <a:t>cuvântului</a:t>
            </a:r>
            <a:r>
              <a:rPr lang="en-US" dirty="0"/>
              <a:t> (-o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apariție</a:t>
            </a:r>
            <a:r>
              <a:rPr lang="en-US" dirty="0"/>
              <a:t>, -w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potrivire</a:t>
            </a:r>
            <a:r>
              <a:rPr lang="en-US" dirty="0"/>
              <a:t> </a:t>
            </a:r>
            <a:r>
              <a:rPr lang="en-US" dirty="0" err="1"/>
              <a:t>exactă</a:t>
            </a:r>
            <a:r>
              <a:rPr lang="en-US" dirty="0"/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b="1" dirty="0" err="1"/>
              <a:t>Linia</a:t>
            </a:r>
            <a:r>
              <a:rPr lang="en-US" b="1" dirty="0"/>
              <a:t> 16-18:</a:t>
            </a:r>
            <a:r>
              <a:rPr lang="en-US" dirty="0"/>
              <a:t> </a:t>
            </a:r>
            <a:r>
              <a:rPr lang="en-US" dirty="0" err="1"/>
              <a:t>Afișăm</a:t>
            </a:r>
            <a:r>
              <a:rPr lang="en-US" dirty="0"/>
              <a:t> </a:t>
            </a:r>
            <a:r>
              <a:rPr lang="en-US" dirty="0" err="1"/>
              <a:t>numărul</a:t>
            </a:r>
            <a:r>
              <a:rPr lang="en-US" dirty="0"/>
              <a:t> de </a:t>
            </a:r>
            <a:r>
              <a:rPr lang="en-US" dirty="0" err="1"/>
              <a:t>apariții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verificăm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cel </a:t>
            </a:r>
            <a:r>
              <a:rPr lang="en-US" dirty="0" err="1"/>
              <a:t>puțin</a:t>
            </a:r>
            <a:r>
              <a:rPr lang="en-US" dirty="0"/>
              <a:t> 3.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Linia</a:t>
            </a:r>
            <a:r>
              <a:rPr lang="en-US" b="1" dirty="0"/>
              <a:t> 20:</a:t>
            </a:r>
            <a:r>
              <a:rPr lang="en-US" dirty="0"/>
              <a:t> shift 2 – </a:t>
            </a:r>
            <a:r>
              <a:rPr lang="en-US" dirty="0" err="1"/>
              <a:t>Trecem</a:t>
            </a:r>
            <a:r>
              <a:rPr lang="en-US" dirty="0"/>
              <a:t> la </a:t>
            </a:r>
            <a:r>
              <a:rPr lang="en-US" dirty="0" err="1"/>
              <a:t>următoarea</a:t>
            </a:r>
            <a:r>
              <a:rPr lang="en-US" dirty="0"/>
              <a:t> </a:t>
            </a:r>
            <a:r>
              <a:rPr lang="en-US" dirty="0" err="1"/>
              <a:t>pereche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Linia</a:t>
            </a:r>
            <a:r>
              <a:rPr lang="en-US" b="1" dirty="0"/>
              <a:t> 22-24:</a:t>
            </a:r>
            <a:r>
              <a:rPr lang="en-US" dirty="0"/>
              <a:t> </a:t>
            </a:r>
            <a:r>
              <a:rPr lang="en-US" dirty="0" err="1"/>
              <a:t>Verificăm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a </a:t>
            </a:r>
            <a:r>
              <a:rPr lang="en-US" dirty="0" err="1"/>
              <a:t>rămas</a:t>
            </a:r>
            <a:r>
              <a:rPr lang="en-US" dirty="0"/>
              <a:t> un argument (</a:t>
            </a:r>
            <a:r>
              <a:rPr lang="en-US" dirty="0" err="1"/>
              <a:t>pereche</a:t>
            </a:r>
            <a:r>
              <a:rPr lang="en-US" dirty="0"/>
              <a:t> </a:t>
            </a:r>
            <a:r>
              <a:rPr lang="en-US" dirty="0" err="1"/>
              <a:t>incompletă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53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${} – Variable expansion:</a:t>
            </a:r>
            <a:r>
              <a:rPr lang="en-US" dirty="0"/>
              <a:t> Este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accesa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variabile</a:t>
            </a:r>
            <a:r>
              <a:rPr lang="en-US" dirty="0"/>
              <a:t>, </a:t>
            </a:r>
            <a:r>
              <a:rPr lang="en-US" dirty="0" err="1"/>
              <a:t>mai</a:t>
            </a:r>
            <a:r>
              <a:rPr lang="en-US" dirty="0"/>
              <a:t> ales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contexte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delimitată</a:t>
            </a:r>
            <a:r>
              <a:rPr lang="en-US" dirty="0"/>
              <a:t> </a:t>
            </a:r>
            <a:r>
              <a:rPr lang="en-US" dirty="0" err="1"/>
              <a:t>clar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Simple variable expansion:</a:t>
            </a:r>
            <a:r>
              <a:rPr lang="en-US" dirty="0"/>
              <a:t> name="Diana"; echo $name – </a:t>
            </a:r>
            <a:r>
              <a:rPr lang="en-US" dirty="0" err="1"/>
              <a:t>Afișează</a:t>
            </a:r>
            <a:r>
              <a:rPr lang="en-US" dirty="0"/>
              <a:t> "Diana".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$() – Command substitution:</a:t>
            </a:r>
            <a:r>
              <a:rPr lang="en-US" dirty="0"/>
              <a:t> Este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executa</a:t>
            </a:r>
            <a:r>
              <a:rPr lang="en-US" dirty="0"/>
              <a:t> o </a:t>
            </a:r>
            <a:r>
              <a:rPr lang="en-US" dirty="0" err="1"/>
              <a:t>comandă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 </a:t>
            </a:r>
            <a:r>
              <a:rPr lang="en-US" dirty="0" err="1"/>
              <a:t>înlocui</a:t>
            </a:r>
            <a:r>
              <a:rPr lang="en-US" dirty="0"/>
              <a:t> </a:t>
            </a:r>
            <a:r>
              <a:rPr lang="en-US" dirty="0" err="1"/>
              <a:t>expresia</a:t>
            </a:r>
            <a:r>
              <a:rPr lang="en-US" dirty="0"/>
              <a:t> cu </a:t>
            </a:r>
            <a:r>
              <a:rPr lang="en-US" dirty="0" err="1"/>
              <a:t>rezultatul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Exemplu</a:t>
            </a:r>
            <a:r>
              <a:rPr lang="en-US" dirty="0"/>
              <a:t>: date=$(date); echo "Today's date is $date" – </a:t>
            </a:r>
            <a:r>
              <a:rPr lang="en-US" dirty="0" err="1"/>
              <a:t>Execută</a:t>
            </a:r>
            <a:r>
              <a:rPr lang="en-US" dirty="0"/>
              <a:t> </a:t>
            </a:r>
            <a:r>
              <a:rPr lang="en-US" dirty="0" err="1"/>
              <a:t>comanda</a:t>
            </a:r>
            <a:r>
              <a:rPr lang="en-US" dirty="0"/>
              <a:t>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stochează</a:t>
            </a:r>
            <a:r>
              <a:rPr lang="en-US" dirty="0"/>
              <a:t> </a:t>
            </a:r>
            <a:r>
              <a:rPr lang="en-US" dirty="0" err="1"/>
              <a:t>rezultatul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variabila</a:t>
            </a:r>
            <a:r>
              <a:rPr lang="en-US"/>
              <a:t> date.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77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25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Ce </a:t>
            </a:r>
            <a:r>
              <a:rPr lang="en-US" b="1" dirty="0" err="1"/>
              <a:t>este</a:t>
            </a:r>
            <a:r>
              <a:rPr lang="en-US" b="1" dirty="0"/>
              <a:t> expr?</a:t>
            </a:r>
            <a:r>
              <a:rPr lang="en-US" dirty="0"/>
              <a:t> Este o </a:t>
            </a:r>
            <a:r>
              <a:rPr lang="en-US" dirty="0" err="1"/>
              <a:t>comandă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Bash care </a:t>
            </a:r>
            <a:r>
              <a:rPr lang="en-US" dirty="0" err="1"/>
              <a:t>evaluează</a:t>
            </a:r>
            <a:r>
              <a:rPr lang="en-US" dirty="0"/>
              <a:t> </a:t>
            </a:r>
            <a:r>
              <a:rPr lang="en-US" dirty="0" err="1"/>
              <a:t>expresii</a:t>
            </a:r>
            <a:r>
              <a:rPr lang="en-US" dirty="0"/>
              <a:t> </a:t>
            </a:r>
            <a:r>
              <a:rPr lang="en-US" dirty="0" err="1"/>
              <a:t>matematice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logice</a:t>
            </a:r>
            <a:r>
              <a:rPr lang="en-US" dirty="0"/>
              <a:t>. </a:t>
            </a:r>
            <a:r>
              <a:rPr lang="en-US" dirty="0" err="1"/>
              <a:t>Totuși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Bash, </a:t>
            </a:r>
            <a:r>
              <a:rPr lang="en-US" dirty="0" err="1"/>
              <a:t>variabilele</a:t>
            </a:r>
            <a:r>
              <a:rPr lang="en-US" dirty="0"/>
              <a:t> sunt </a:t>
            </a:r>
            <a:r>
              <a:rPr lang="en-US" dirty="0" err="1"/>
              <a:t>tratate</a:t>
            </a:r>
            <a:r>
              <a:rPr lang="en-US" dirty="0"/>
              <a:t> implicit ca string-</a:t>
            </a:r>
            <a:r>
              <a:rPr lang="en-US" dirty="0" err="1"/>
              <a:t>uri</a:t>
            </a:r>
            <a:r>
              <a:rPr lang="en-US" dirty="0"/>
              <a:t>, nu ca </a:t>
            </a:r>
            <a:r>
              <a:rPr lang="en-US" dirty="0" err="1"/>
              <a:t>numere</a:t>
            </a:r>
            <a:r>
              <a:rPr lang="en-US" dirty="0"/>
              <a:t>, </a:t>
            </a:r>
            <a:r>
              <a:rPr lang="en-US" dirty="0" err="1"/>
              <a:t>deci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fim</a:t>
            </a:r>
            <a:r>
              <a:rPr lang="en-US" dirty="0"/>
              <a:t> </a:t>
            </a:r>
            <a:r>
              <a:rPr lang="en-US" dirty="0" err="1"/>
              <a:t>atenți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Operatori</a:t>
            </a:r>
            <a:r>
              <a:rPr lang="en-US" b="1" dirty="0"/>
              <a:t> </a:t>
            </a:r>
            <a:r>
              <a:rPr lang="en-US" b="1" dirty="0" err="1"/>
              <a:t>suportati</a:t>
            </a:r>
            <a:r>
              <a:rPr lang="en-US" b="1" dirty="0"/>
              <a:t> de expr:</a:t>
            </a:r>
            <a:r>
              <a:rPr lang="en-US" dirty="0"/>
              <a:t> </a:t>
            </a:r>
            <a:r>
              <a:rPr lang="en-US" dirty="0" err="1"/>
              <a:t>Aritmetici</a:t>
            </a:r>
            <a:r>
              <a:rPr lang="en-US" dirty="0"/>
              <a:t>: +, -, *, /, % (modulo).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Comparație</a:t>
            </a:r>
            <a:r>
              <a:rPr lang="en-US" dirty="0"/>
              <a:t>: &lt;, &lt;=, =, !=, &gt;=, &gt;.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Logici</a:t>
            </a:r>
            <a:r>
              <a:rPr lang="en-US" dirty="0"/>
              <a:t>: &amp; (AND), | (OR).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Paranteze</a:t>
            </a:r>
            <a:r>
              <a:rPr lang="en-US" dirty="0"/>
              <a:t>: ()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controla</a:t>
            </a:r>
            <a:r>
              <a:rPr lang="en-US" dirty="0"/>
              <a:t> </a:t>
            </a:r>
            <a:r>
              <a:rPr lang="en-US" dirty="0" err="1"/>
              <a:t>ordinea</a:t>
            </a:r>
            <a:r>
              <a:rPr lang="en-US" dirty="0"/>
              <a:t> </a:t>
            </a:r>
            <a:r>
              <a:rPr lang="en-US" dirty="0" err="1"/>
              <a:t>operațiunilor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Precedenta</a:t>
            </a:r>
            <a:r>
              <a:rPr lang="en-US" dirty="0"/>
              <a:t> </a:t>
            </a:r>
            <a:r>
              <a:rPr lang="en-US" dirty="0" err="1"/>
              <a:t>operatorilor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similară</a:t>
            </a:r>
            <a:r>
              <a:rPr lang="en-US" dirty="0"/>
              <a:t> cu </a:t>
            </a:r>
            <a:r>
              <a:rPr lang="en-US" dirty="0" err="1"/>
              <a:t>limbaje</a:t>
            </a:r>
            <a:r>
              <a:rPr lang="en-US" dirty="0"/>
              <a:t> precum C </a:t>
            </a:r>
            <a:r>
              <a:rPr lang="en-US" dirty="0" err="1"/>
              <a:t>sau</a:t>
            </a:r>
            <a:r>
              <a:rPr lang="en-US" dirty="0"/>
              <a:t> Java.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!</a:t>
            </a:r>
            <a:r>
              <a:rPr lang="en-US" b="1" dirty="0" err="1"/>
              <a:t>Atenție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expr,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punem</a:t>
            </a:r>
            <a:r>
              <a:rPr lang="en-US" dirty="0"/>
              <a:t> </a:t>
            </a:r>
            <a:r>
              <a:rPr lang="en-US" dirty="0" err="1"/>
              <a:t>spații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operatorilor</a:t>
            </a:r>
            <a:r>
              <a:rPr lang="en-US" dirty="0"/>
              <a:t> (de </a:t>
            </a:r>
            <a:r>
              <a:rPr lang="en-US" dirty="0" err="1"/>
              <a:t>exemplu</a:t>
            </a:r>
            <a:r>
              <a:rPr lang="en-US" dirty="0"/>
              <a:t>, expr $A + $B, nu expr $A+$B). De </a:t>
            </a:r>
            <a:r>
              <a:rPr lang="en-US" dirty="0" err="1"/>
              <a:t>asemenea</a:t>
            </a:r>
            <a:r>
              <a:rPr lang="en-US" dirty="0"/>
              <a:t>,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înmulțire</a:t>
            </a:r>
            <a:r>
              <a:rPr lang="en-US" dirty="0"/>
              <a:t>,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folosim</a:t>
            </a:r>
            <a:r>
              <a:rPr lang="en-US" dirty="0"/>
              <a:t> \* (de </a:t>
            </a:r>
            <a:r>
              <a:rPr lang="en-US" dirty="0" err="1"/>
              <a:t>exemplu</a:t>
            </a:r>
            <a:r>
              <a:rPr lang="en-US" dirty="0"/>
              <a:t>, expr $A \* $B), </a:t>
            </a:r>
            <a:r>
              <a:rPr lang="en-US" dirty="0" err="1"/>
              <a:t>deoarece</a:t>
            </a:r>
            <a:r>
              <a:rPr lang="en-US" dirty="0"/>
              <a:t> * are o </a:t>
            </a:r>
            <a:r>
              <a:rPr lang="en-US" dirty="0" err="1"/>
              <a:t>semnificație</a:t>
            </a:r>
            <a:r>
              <a:rPr lang="en-US" dirty="0"/>
              <a:t> </a:t>
            </a:r>
            <a:r>
              <a:rPr lang="en-US" dirty="0" err="1"/>
              <a:t>specială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Bash. (</a:t>
            </a:r>
            <a:r>
              <a:rPr lang="it-IT" dirty="0" err="1"/>
              <a:t>În</a:t>
            </a:r>
            <a:r>
              <a:rPr lang="it-IT" dirty="0"/>
              <a:t> Bash, * e un </a:t>
            </a:r>
            <a:r>
              <a:rPr lang="it-IT" dirty="0" err="1"/>
              <a:t>simbol</a:t>
            </a:r>
            <a:r>
              <a:rPr lang="it-IT" dirty="0"/>
              <a:t> special care </a:t>
            </a:r>
            <a:r>
              <a:rPr lang="it-IT" dirty="0" err="1"/>
              <a:t>înseamnă</a:t>
            </a:r>
            <a:r>
              <a:rPr lang="it-IT" dirty="0"/>
              <a:t> </a:t>
            </a:r>
            <a:r>
              <a:rPr lang="it-IT" i="1" dirty="0" err="1"/>
              <a:t>toate</a:t>
            </a:r>
            <a:r>
              <a:rPr lang="it-IT" i="1" dirty="0"/>
              <a:t> </a:t>
            </a:r>
            <a:r>
              <a:rPr lang="it-IT" i="1" dirty="0" err="1"/>
              <a:t>fișierele</a:t>
            </a:r>
            <a:r>
              <a:rPr lang="it-IT" i="1" dirty="0"/>
              <a:t>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93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1" dirty="0"/>
              <a:t>Ce </a:t>
            </a:r>
            <a:r>
              <a:rPr lang="en-US" sz="2800" b="1" dirty="0" err="1"/>
              <a:t>este</a:t>
            </a:r>
            <a:r>
              <a:rPr lang="en-US" sz="2800" b="1" dirty="0"/>
              <a:t> let?</a:t>
            </a:r>
            <a:r>
              <a:rPr lang="en-US" sz="2800" dirty="0"/>
              <a:t> Este o </a:t>
            </a:r>
            <a:r>
              <a:rPr lang="en-US" sz="2800" dirty="0" err="1"/>
              <a:t>altă</a:t>
            </a:r>
            <a:r>
              <a:rPr lang="en-US" sz="2800" dirty="0"/>
              <a:t> </a:t>
            </a:r>
            <a:r>
              <a:rPr lang="en-US" sz="2800" dirty="0" err="1"/>
              <a:t>metodă</a:t>
            </a:r>
            <a:r>
              <a:rPr lang="en-US" sz="2800" dirty="0"/>
              <a:t> de a face </a:t>
            </a:r>
            <a:r>
              <a:rPr lang="en-US" sz="2800" dirty="0" err="1"/>
              <a:t>calcule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Bash,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simplă</a:t>
            </a:r>
            <a:r>
              <a:rPr lang="en-US" sz="2800" dirty="0"/>
              <a:t> </a:t>
            </a:r>
            <a:r>
              <a:rPr lang="en-US" sz="2800" dirty="0" err="1"/>
              <a:t>decât</a:t>
            </a:r>
            <a:r>
              <a:rPr lang="en-US" sz="2800" dirty="0"/>
              <a:t> expr. </a:t>
            </a:r>
            <a:r>
              <a:rPr lang="en-US" sz="2800" dirty="0" err="1"/>
              <a:t>Spre</a:t>
            </a:r>
            <a:r>
              <a:rPr lang="en-US" sz="2800" dirty="0"/>
              <a:t> </a:t>
            </a:r>
            <a:r>
              <a:rPr lang="en-US" sz="2800" dirty="0" err="1"/>
              <a:t>deosebire</a:t>
            </a:r>
            <a:r>
              <a:rPr lang="en-US" sz="2800" dirty="0"/>
              <a:t> de expr, nu </a:t>
            </a:r>
            <a:r>
              <a:rPr lang="en-US" sz="2800" dirty="0" err="1"/>
              <a:t>trebuie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punem</a:t>
            </a:r>
            <a:r>
              <a:rPr lang="en-US" sz="2800" dirty="0"/>
              <a:t> </a:t>
            </a:r>
            <a:r>
              <a:rPr lang="en-US" sz="2800" dirty="0" err="1"/>
              <a:t>spații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jurul</a:t>
            </a:r>
            <a:r>
              <a:rPr lang="en-US" sz="2800" dirty="0"/>
              <a:t> </a:t>
            </a:r>
            <a:r>
              <a:rPr lang="en-US" sz="2800" dirty="0" err="1"/>
              <a:t>operatorilor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nu </a:t>
            </a:r>
            <a:r>
              <a:rPr lang="en-US" sz="2800" dirty="0" err="1"/>
              <a:t>trebuie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escapăm</a:t>
            </a:r>
            <a:r>
              <a:rPr lang="en-US" sz="2800" dirty="0"/>
              <a:t> </a:t>
            </a:r>
            <a:r>
              <a:rPr lang="en-US" sz="2800" dirty="0" err="1"/>
              <a:t>caractere</a:t>
            </a:r>
            <a:r>
              <a:rPr lang="en-US" sz="2800" dirty="0"/>
              <a:t> precum *.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/>
              <a:t>De </a:t>
            </a:r>
            <a:r>
              <a:rPr lang="en-US" sz="4000" b="1" dirty="0" err="1"/>
              <a:t>ce</a:t>
            </a:r>
            <a:r>
              <a:rPr lang="en-US" sz="4000" b="1" dirty="0"/>
              <a:t> </a:t>
            </a:r>
            <a:r>
              <a:rPr lang="en-US" sz="4000" b="1" dirty="0" err="1"/>
              <a:t>să</a:t>
            </a:r>
            <a:r>
              <a:rPr lang="en-US" sz="4000" b="1" dirty="0"/>
              <a:t> </a:t>
            </a:r>
            <a:r>
              <a:rPr lang="en-US" sz="4000" b="1" dirty="0" err="1"/>
              <a:t>folosim</a:t>
            </a:r>
            <a:r>
              <a:rPr lang="en-US" sz="4000" b="1" dirty="0"/>
              <a:t> let?</a:t>
            </a:r>
            <a:r>
              <a:rPr lang="en-US" sz="4000" dirty="0"/>
              <a:t> Este </a:t>
            </a:r>
            <a:r>
              <a:rPr lang="en-US" sz="4000" dirty="0" err="1"/>
              <a:t>mai</a:t>
            </a:r>
            <a:r>
              <a:rPr lang="en-US" sz="4000" dirty="0"/>
              <a:t> </a:t>
            </a:r>
            <a:r>
              <a:rPr lang="en-US" sz="4000" dirty="0" err="1"/>
              <a:t>intuitiv</a:t>
            </a:r>
            <a:r>
              <a:rPr lang="en-US" sz="4000" dirty="0"/>
              <a:t> </a:t>
            </a:r>
            <a:r>
              <a:rPr lang="en-US" sz="4000" dirty="0" err="1"/>
              <a:t>decât</a:t>
            </a:r>
            <a:r>
              <a:rPr lang="en-US" sz="4000" dirty="0"/>
              <a:t> expr </a:t>
            </a:r>
            <a:r>
              <a:rPr lang="en-US" sz="4000" dirty="0" err="1"/>
              <a:t>și</a:t>
            </a:r>
            <a:r>
              <a:rPr lang="en-US" sz="4000" dirty="0"/>
              <a:t> </a:t>
            </a:r>
            <a:r>
              <a:rPr lang="en-US" sz="4000" dirty="0" err="1"/>
              <a:t>seamănă</a:t>
            </a:r>
            <a:r>
              <a:rPr lang="en-US" sz="4000" dirty="0"/>
              <a:t> </a:t>
            </a:r>
            <a:r>
              <a:rPr lang="en-US" sz="4000" dirty="0" err="1"/>
              <a:t>mai</a:t>
            </a:r>
            <a:r>
              <a:rPr lang="en-US" sz="4000" dirty="0"/>
              <a:t> </a:t>
            </a:r>
            <a:r>
              <a:rPr lang="en-US" sz="4000" dirty="0" err="1"/>
              <a:t>mult</a:t>
            </a:r>
            <a:r>
              <a:rPr lang="en-US" sz="4000" dirty="0"/>
              <a:t> cu </a:t>
            </a:r>
            <a:r>
              <a:rPr lang="en-US" sz="4000" dirty="0" err="1"/>
              <a:t>sintaxa</a:t>
            </a:r>
            <a:r>
              <a:rPr lang="en-US" sz="4000" dirty="0"/>
              <a:t> din </a:t>
            </a:r>
            <a:r>
              <a:rPr lang="en-US" sz="4000" dirty="0" err="1"/>
              <a:t>alte</a:t>
            </a:r>
            <a:r>
              <a:rPr lang="en-US" sz="4000" dirty="0"/>
              <a:t> </a:t>
            </a:r>
            <a:r>
              <a:rPr lang="en-US" sz="4000" dirty="0" err="1"/>
              <a:t>limbaje</a:t>
            </a:r>
            <a:r>
              <a:rPr lang="en-US" sz="4000" dirty="0"/>
              <a:t> de </a:t>
            </a:r>
            <a:r>
              <a:rPr lang="en-US" sz="4000" dirty="0" err="1"/>
              <a:t>programare</a:t>
            </a:r>
            <a:r>
              <a:rPr lang="en-US" sz="4000" dirty="0"/>
              <a:t>. </a:t>
            </a:r>
            <a:r>
              <a:rPr lang="en-US" sz="4000" dirty="0" err="1"/>
              <a:t>Totuși</a:t>
            </a:r>
            <a:r>
              <a:rPr lang="en-US" sz="4000" dirty="0"/>
              <a:t>, ca </a:t>
            </a:r>
            <a:r>
              <a:rPr lang="en-US" sz="4000" dirty="0" err="1"/>
              <a:t>și</a:t>
            </a:r>
            <a:r>
              <a:rPr lang="en-US" sz="4000" dirty="0"/>
              <a:t> </a:t>
            </a:r>
            <a:r>
              <a:rPr lang="en-US" sz="4000" dirty="0" err="1"/>
              <a:t>în</a:t>
            </a:r>
            <a:r>
              <a:rPr lang="en-US" sz="4000" dirty="0"/>
              <a:t> </a:t>
            </a:r>
            <a:r>
              <a:rPr lang="en-US" sz="4000" dirty="0" err="1"/>
              <a:t>cazul</a:t>
            </a:r>
            <a:r>
              <a:rPr lang="en-US" sz="4000" dirty="0"/>
              <a:t> expr, </a:t>
            </a:r>
            <a:r>
              <a:rPr lang="en-US" sz="4000" dirty="0" err="1"/>
              <a:t>variabilele</a:t>
            </a:r>
            <a:r>
              <a:rPr lang="en-US" sz="4000" dirty="0"/>
              <a:t> sunt </a:t>
            </a:r>
            <a:r>
              <a:rPr lang="en-US" sz="4000" dirty="0" err="1"/>
              <a:t>tratate</a:t>
            </a:r>
            <a:r>
              <a:rPr lang="en-US" sz="4000" dirty="0"/>
              <a:t> ca string-</a:t>
            </a:r>
            <a:r>
              <a:rPr lang="en-US" sz="4000" dirty="0" err="1"/>
              <a:t>uri</a:t>
            </a:r>
            <a:r>
              <a:rPr lang="en-US" sz="4000" dirty="0"/>
              <a:t> implicit, </a:t>
            </a:r>
            <a:r>
              <a:rPr lang="en-US" sz="4000" dirty="0" err="1"/>
              <a:t>deci</a:t>
            </a:r>
            <a:r>
              <a:rPr lang="en-US" sz="4000" dirty="0"/>
              <a:t> </a:t>
            </a:r>
            <a:r>
              <a:rPr lang="en-US" sz="4000" dirty="0" err="1"/>
              <a:t>trebuie</a:t>
            </a:r>
            <a:r>
              <a:rPr lang="en-US" sz="4000" dirty="0"/>
              <a:t> </a:t>
            </a:r>
            <a:r>
              <a:rPr lang="en-US" sz="4000" dirty="0" err="1"/>
              <a:t>să</a:t>
            </a:r>
            <a:r>
              <a:rPr lang="en-US" sz="4000" dirty="0"/>
              <a:t> ne </a:t>
            </a:r>
            <a:r>
              <a:rPr lang="en-US" sz="4000" dirty="0" err="1"/>
              <a:t>asigurăm</a:t>
            </a:r>
            <a:r>
              <a:rPr lang="en-US" sz="4000" dirty="0"/>
              <a:t> </a:t>
            </a:r>
            <a:r>
              <a:rPr lang="en-US" sz="4000" dirty="0" err="1"/>
              <a:t>că</a:t>
            </a:r>
            <a:r>
              <a:rPr lang="en-US" sz="4000" dirty="0"/>
              <a:t> </a:t>
            </a:r>
            <a:r>
              <a:rPr lang="en-US" sz="4000" dirty="0" err="1"/>
              <a:t>valorile</a:t>
            </a:r>
            <a:r>
              <a:rPr lang="en-US" sz="4000" dirty="0"/>
              <a:t> sunt </a:t>
            </a:r>
            <a:r>
              <a:rPr lang="en-US" sz="4000" dirty="0" err="1"/>
              <a:t>numere</a:t>
            </a:r>
            <a:r>
              <a:rPr lang="en-US" sz="40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/>
              <a:t>CA SI SFAT:</a:t>
            </a:r>
          </a:p>
          <a:p>
            <a:r>
              <a:rPr lang="en-US" sz="4000" dirty="0" err="1"/>
              <a:t>În</a:t>
            </a:r>
            <a:r>
              <a:rPr lang="en-US" sz="4000" dirty="0"/>
              <a:t> Bash, </a:t>
            </a:r>
            <a:r>
              <a:rPr lang="en-US" sz="4000" dirty="0" err="1"/>
              <a:t>variabilele</a:t>
            </a:r>
            <a:r>
              <a:rPr lang="en-US" sz="4000" dirty="0"/>
              <a:t> sunt </a:t>
            </a:r>
            <a:r>
              <a:rPr lang="en-US" sz="4000" dirty="0" err="1"/>
              <a:t>văzute</a:t>
            </a:r>
            <a:r>
              <a:rPr lang="en-US" sz="4000" dirty="0"/>
              <a:t> ca </a:t>
            </a:r>
            <a:r>
              <a:rPr lang="en-US" sz="4000" dirty="0" err="1"/>
              <a:t>texte</a:t>
            </a:r>
            <a:r>
              <a:rPr lang="en-US" sz="4000" dirty="0"/>
              <a:t> (</a:t>
            </a:r>
            <a:r>
              <a:rPr lang="en-US" sz="4000" dirty="0" err="1"/>
              <a:t>stringuri</a:t>
            </a:r>
            <a:r>
              <a:rPr lang="en-US" sz="4000" dirty="0"/>
              <a:t>), </a:t>
            </a:r>
            <a:r>
              <a:rPr lang="en-US" sz="4000" dirty="0" err="1"/>
              <a:t>chiar</a:t>
            </a:r>
            <a:r>
              <a:rPr lang="en-US" sz="4000" dirty="0"/>
              <a:t> </a:t>
            </a:r>
            <a:r>
              <a:rPr lang="en-US" sz="4000" dirty="0" err="1"/>
              <a:t>dacă</a:t>
            </a:r>
            <a:r>
              <a:rPr lang="en-US" sz="4000" dirty="0"/>
              <a:t> </a:t>
            </a:r>
            <a:r>
              <a:rPr lang="en-US" sz="4000" dirty="0" err="1"/>
              <a:t>scrii</a:t>
            </a:r>
            <a:r>
              <a:rPr lang="en-US" sz="4000" dirty="0"/>
              <a:t> A=5.</a:t>
            </a:r>
            <a:br>
              <a:rPr lang="en-US" sz="4000" dirty="0"/>
            </a:br>
            <a:r>
              <a:rPr lang="en-US" sz="4000" dirty="0" err="1"/>
              <a:t>Dacă</a:t>
            </a:r>
            <a:r>
              <a:rPr lang="en-US" sz="4000" dirty="0"/>
              <a:t> </a:t>
            </a:r>
            <a:r>
              <a:rPr lang="en-US" sz="4000" dirty="0" err="1"/>
              <a:t>vrei</a:t>
            </a:r>
            <a:r>
              <a:rPr lang="en-US" sz="4000" dirty="0"/>
              <a:t> </a:t>
            </a:r>
            <a:r>
              <a:rPr lang="en-US" sz="4000" dirty="0" err="1"/>
              <a:t>să</a:t>
            </a:r>
            <a:r>
              <a:rPr lang="en-US" sz="4000" dirty="0"/>
              <a:t> le </a:t>
            </a:r>
            <a:r>
              <a:rPr lang="en-US" sz="4000" dirty="0" err="1"/>
              <a:t>folosești</a:t>
            </a:r>
            <a:r>
              <a:rPr lang="en-US" sz="4000" dirty="0"/>
              <a:t> </a:t>
            </a:r>
            <a:r>
              <a:rPr lang="en-US" sz="4000" dirty="0" err="1"/>
              <a:t>pentru</a:t>
            </a:r>
            <a:r>
              <a:rPr lang="en-US" sz="4000" dirty="0"/>
              <a:t> </a:t>
            </a:r>
            <a:r>
              <a:rPr lang="en-US" sz="4000" dirty="0" err="1"/>
              <a:t>calcule</a:t>
            </a:r>
            <a:r>
              <a:rPr lang="en-US" sz="4000" dirty="0"/>
              <a:t>, </a:t>
            </a:r>
            <a:r>
              <a:rPr lang="en-US" sz="4000" dirty="0" err="1"/>
              <a:t>trebuie</a:t>
            </a:r>
            <a:r>
              <a:rPr lang="en-US" sz="4000" dirty="0"/>
              <a:t> </a:t>
            </a:r>
            <a:r>
              <a:rPr lang="en-US" sz="4000" dirty="0" err="1"/>
              <a:t>să</a:t>
            </a:r>
            <a:r>
              <a:rPr lang="en-US" sz="4000" dirty="0"/>
              <a:t> </a:t>
            </a:r>
            <a:r>
              <a:rPr lang="en-US" sz="4000" dirty="0" err="1"/>
              <a:t>verifici</a:t>
            </a:r>
            <a:r>
              <a:rPr lang="en-US" sz="4000" dirty="0"/>
              <a:t> </a:t>
            </a:r>
            <a:r>
              <a:rPr lang="en-US" sz="4000" dirty="0" err="1"/>
              <a:t>mai</a:t>
            </a:r>
            <a:r>
              <a:rPr lang="en-US" sz="4000" dirty="0"/>
              <a:t> </a:t>
            </a:r>
            <a:r>
              <a:rPr lang="en-US" sz="4000" dirty="0" err="1"/>
              <a:t>întâi</a:t>
            </a:r>
            <a:r>
              <a:rPr lang="en-US" sz="4000" dirty="0"/>
              <a:t> </a:t>
            </a:r>
            <a:r>
              <a:rPr lang="en-US" sz="4000" dirty="0" err="1"/>
              <a:t>că</a:t>
            </a:r>
            <a:r>
              <a:rPr lang="en-US" sz="4000" dirty="0"/>
              <a:t> sunt </a:t>
            </a:r>
            <a:r>
              <a:rPr lang="en-US" sz="4000" b="1" dirty="0" err="1"/>
              <a:t>numere</a:t>
            </a:r>
            <a:r>
              <a:rPr lang="en-US" sz="4000" b="1" dirty="0"/>
              <a:t> </a:t>
            </a:r>
            <a:r>
              <a:rPr lang="en-US" sz="4000" b="1" dirty="0" err="1"/>
              <a:t>valide</a:t>
            </a:r>
            <a:r>
              <a:rPr lang="en-US" sz="4000" dirty="0"/>
              <a:t>, </a:t>
            </a:r>
            <a:r>
              <a:rPr lang="en-US" sz="4000" dirty="0" err="1"/>
              <a:t>altfel</a:t>
            </a:r>
            <a:r>
              <a:rPr lang="en-US" sz="4000" dirty="0"/>
              <a:t> </a:t>
            </a:r>
            <a:r>
              <a:rPr lang="en-US" sz="4000" dirty="0" err="1"/>
              <a:t>comanda</a:t>
            </a:r>
            <a:r>
              <a:rPr lang="en-US" sz="4000" dirty="0"/>
              <a:t> expr </a:t>
            </a:r>
            <a:r>
              <a:rPr lang="en-US" sz="4000" dirty="0" err="1"/>
              <a:t>sau</a:t>
            </a:r>
            <a:r>
              <a:rPr lang="en-US" sz="4000" dirty="0"/>
              <a:t> (( )) </a:t>
            </a:r>
            <a:r>
              <a:rPr lang="en-US" sz="4000" dirty="0" err="1"/>
              <a:t>poate</a:t>
            </a:r>
            <a:r>
              <a:rPr lang="en-US" sz="4000" dirty="0"/>
              <a:t> da </a:t>
            </a:r>
            <a:r>
              <a:rPr lang="en-US" sz="4000" dirty="0" err="1"/>
              <a:t>eroare</a:t>
            </a:r>
            <a:r>
              <a:rPr lang="en-US" sz="4000" dirty="0"/>
              <a:t> </a:t>
            </a:r>
            <a:r>
              <a:rPr lang="en-US" sz="4000" dirty="0" err="1"/>
              <a:t>sau</a:t>
            </a:r>
            <a:r>
              <a:rPr lang="en-US" sz="4000" dirty="0"/>
              <a:t> </a:t>
            </a:r>
            <a:r>
              <a:rPr lang="en-US" sz="4000" dirty="0" err="1"/>
              <a:t>rezultat</a:t>
            </a:r>
            <a:r>
              <a:rPr lang="en-US" sz="4000" dirty="0"/>
              <a:t> </a:t>
            </a:r>
            <a:r>
              <a:rPr lang="en-US" sz="4000" dirty="0" err="1"/>
              <a:t>greșit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 err="1"/>
              <a:t>Dacă</a:t>
            </a:r>
            <a:r>
              <a:rPr lang="en-US" sz="4000" dirty="0"/>
              <a:t> </a:t>
            </a:r>
            <a:r>
              <a:rPr lang="en-US" sz="4000" dirty="0" err="1"/>
              <a:t>vrei</a:t>
            </a:r>
            <a:r>
              <a:rPr lang="en-US" sz="4000" dirty="0"/>
              <a:t> </a:t>
            </a:r>
            <a:r>
              <a:rPr lang="en-US" sz="4000" dirty="0" err="1"/>
              <a:t>să</a:t>
            </a:r>
            <a:r>
              <a:rPr lang="en-US" sz="4000" dirty="0"/>
              <a:t> </a:t>
            </a:r>
            <a:r>
              <a:rPr lang="en-US" sz="4000" dirty="0" err="1"/>
              <a:t>faci</a:t>
            </a:r>
            <a:r>
              <a:rPr lang="en-US" sz="4000" dirty="0"/>
              <a:t> </a:t>
            </a:r>
            <a:r>
              <a:rPr lang="en-US" sz="4000" b="1" dirty="0" err="1"/>
              <a:t>matematică</a:t>
            </a:r>
            <a:r>
              <a:rPr lang="en-US" sz="4000" b="1" dirty="0"/>
              <a:t> </a:t>
            </a:r>
            <a:r>
              <a:rPr lang="en-US" sz="4000" b="1" dirty="0" err="1"/>
              <a:t>în</a:t>
            </a:r>
            <a:r>
              <a:rPr lang="en-US" sz="4000" b="1" dirty="0"/>
              <a:t> Bash</a:t>
            </a:r>
            <a:r>
              <a:rPr lang="en-US" sz="4000" dirty="0"/>
              <a:t>, nu </a:t>
            </a:r>
            <a:r>
              <a:rPr lang="en-US" sz="4000" dirty="0" err="1"/>
              <a:t>poți</a:t>
            </a:r>
            <a:r>
              <a:rPr lang="en-US" sz="4000" dirty="0"/>
              <a:t> </a:t>
            </a:r>
            <a:r>
              <a:rPr lang="en-US" sz="4000" dirty="0" err="1"/>
              <a:t>scrie</a:t>
            </a:r>
            <a:r>
              <a:rPr lang="en-US" sz="4000" dirty="0"/>
              <a:t> A + B ca </a:t>
            </a:r>
            <a:r>
              <a:rPr lang="en-US" sz="4000" dirty="0" err="1"/>
              <a:t>în</a:t>
            </a:r>
            <a:r>
              <a:rPr lang="en-US" sz="4000" dirty="0"/>
              <a:t> </a:t>
            </a:r>
            <a:r>
              <a:rPr lang="en-US" sz="4000" dirty="0" err="1"/>
              <a:t>alte</a:t>
            </a:r>
            <a:r>
              <a:rPr lang="en-US" sz="4000" dirty="0"/>
              <a:t> </a:t>
            </a:r>
            <a:r>
              <a:rPr lang="en-US" sz="4000" dirty="0" err="1"/>
              <a:t>limbaje</a:t>
            </a:r>
            <a:r>
              <a:rPr lang="en-US" sz="4000" dirty="0"/>
              <a:t>.</a:t>
            </a:r>
            <a:br>
              <a:rPr lang="en-US" sz="4000" dirty="0"/>
            </a:br>
            <a:r>
              <a:rPr lang="en-US" sz="4000" dirty="0" err="1"/>
              <a:t>Trebuie</a:t>
            </a:r>
            <a:r>
              <a:rPr lang="en-US" sz="4000" dirty="0"/>
              <a:t> </a:t>
            </a:r>
            <a:r>
              <a:rPr lang="en-US" sz="4000" dirty="0" err="1"/>
              <a:t>să</a:t>
            </a:r>
            <a:r>
              <a:rPr lang="en-US" sz="4000" dirty="0"/>
              <a:t> </a:t>
            </a:r>
            <a:r>
              <a:rPr lang="en-US" sz="4000" dirty="0" err="1"/>
              <a:t>folosești</a:t>
            </a:r>
            <a:r>
              <a:rPr lang="en-US" sz="4000" dirty="0"/>
              <a:t> o </a:t>
            </a:r>
            <a:r>
              <a:rPr lang="en-US" sz="4000" dirty="0" err="1"/>
              <a:t>comandă</a:t>
            </a:r>
            <a:r>
              <a:rPr lang="en-US" sz="4000" dirty="0"/>
              <a:t> ca let, expr, </a:t>
            </a:r>
            <a:r>
              <a:rPr lang="en-US" sz="4000" dirty="0" err="1"/>
              <a:t>sau</a:t>
            </a:r>
            <a:r>
              <a:rPr lang="en-US" sz="4000" dirty="0"/>
              <a:t> (( ))!!!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Ce </a:t>
            </a:r>
            <a:r>
              <a:rPr lang="en-US" b="1" dirty="0" err="1"/>
              <a:t>este</a:t>
            </a:r>
            <a:r>
              <a:rPr lang="en-US" b="1" dirty="0"/>
              <a:t> </a:t>
            </a:r>
            <a:r>
              <a:rPr lang="en-US" b="1" dirty="0" err="1"/>
              <a:t>comanda</a:t>
            </a:r>
            <a:r>
              <a:rPr lang="en-US" b="1" dirty="0"/>
              <a:t> test?</a:t>
            </a:r>
            <a:r>
              <a:rPr lang="en-US" dirty="0"/>
              <a:t> Este </a:t>
            </a:r>
            <a:r>
              <a:rPr lang="en-US" dirty="0" err="1"/>
              <a:t>folosită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evalua</a:t>
            </a:r>
            <a:r>
              <a:rPr lang="en-US" dirty="0"/>
              <a:t> </a:t>
            </a:r>
            <a:r>
              <a:rPr lang="en-US" dirty="0" err="1"/>
              <a:t>condiții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Bash. </a:t>
            </a:r>
            <a:r>
              <a:rPr lang="en-US" dirty="0" err="1"/>
              <a:t>Returnează</a:t>
            </a:r>
            <a:r>
              <a:rPr lang="en-US" dirty="0"/>
              <a:t> 0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condiția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adevărată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o </a:t>
            </a:r>
            <a:r>
              <a:rPr lang="en-US" dirty="0" err="1"/>
              <a:t>valoare</a:t>
            </a:r>
            <a:r>
              <a:rPr lang="en-US" dirty="0"/>
              <a:t> </a:t>
            </a:r>
            <a:r>
              <a:rPr lang="en-US" dirty="0" err="1"/>
              <a:t>nenulă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falsă</a:t>
            </a:r>
            <a:r>
              <a:rPr lang="en-US" dirty="0"/>
              <a:t>. Este </a:t>
            </a:r>
            <a:r>
              <a:rPr lang="en-US" dirty="0" err="1"/>
              <a:t>adesea</a:t>
            </a:r>
            <a:r>
              <a:rPr lang="en-US" dirty="0"/>
              <a:t> </a:t>
            </a:r>
            <a:r>
              <a:rPr lang="en-US" dirty="0" err="1"/>
              <a:t>folosită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combinație</a:t>
            </a:r>
            <a:r>
              <a:rPr lang="en-US" dirty="0"/>
              <a:t> cu if.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Aici</a:t>
            </a:r>
            <a:r>
              <a:rPr lang="en-US" dirty="0"/>
              <a:t>, </a:t>
            </a:r>
            <a:r>
              <a:rPr lang="en-US" dirty="0" err="1"/>
              <a:t>verificăm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string1 </a:t>
            </a:r>
            <a:r>
              <a:rPr lang="en-US" dirty="0" err="1"/>
              <a:t>este</a:t>
            </a:r>
            <a:r>
              <a:rPr lang="en-US" dirty="0"/>
              <a:t> egal cu string2. </a:t>
            </a:r>
            <a:r>
              <a:rPr lang="en-US" dirty="0" err="1"/>
              <a:t>Deoarece</a:t>
            </a:r>
            <a:r>
              <a:rPr lang="en-US" dirty="0"/>
              <a:t> "</a:t>
            </a:r>
            <a:r>
              <a:rPr lang="en-US" dirty="0" err="1"/>
              <a:t>LinuxSimply</a:t>
            </a:r>
            <a:r>
              <a:rPr lang="en-US" dirty="0"/>
              <a:t>" nu </a:t>
            </a:r>
            <a:r>
              <a:rPr lang="en-US" dirty="0" err="1"/>
              <a:t>este</a:t>
            </a:r>
            <a:r>
              <a:rPr lang="en-US" dirty="0"/>
              <a:t> egal cu "Linux",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afișa</a:t>
            </a:r>
            <a:r>
              <a:rPr lang="en-US" dirty="0"/>
              <a:t> "Strings are not equal.".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Atenție</a:t>
            </a:r>
            <a:r>
              <a:rPr lang="en-US" b="1" dirty="0"/>
              <a:t> la </a:t>
            </a:r>
            <a:r>
              <a:rPr lang="en-US" b="1" dirty="0" err="1"/>
              <a:t>sintaxă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Folosim</a:t>
            </a:r>
            <a:r>
              <a:rPr lang="en-US" dirty="0"/>
              <a:t> [ ]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înconjura</a:t>
            </a:r>
            <a:r>
              <a:rPr lang="en-US" dirty="0"/>
              <a:t> </a:t>
            </a:r>
            <a:r>
              <a:rPr lang="en-US" dirty="0" err="1"/>
              <a:t>condiția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punem</a:t>
            </a:r>
            <a:r>
              <a:rPr lang="en-US" dirty="0"/>
              <a:t> </a:t>
            </a:r>
            <a:r>
              <a:rPr lang="en-US" dirty="0" err="1"/>
              <a:t>ghilimele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variabilelor</a:t>
            </a:r>
            <a:r>
              <a:rPr lang="en-US" dirty="0"/>
              <a:t> ("$string1"),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evita</a:t>
            </a:r>
            <a:r>
              <a:rPr lang="en-US" dirty="0"/>
              <a:t> </a:t>
            </a:r>
            <a:r>
              <a:rPr lang="en-US" dirty="0" err="1"/>
              <a:t>erori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variabila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nepopulata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Spațiile</a:t>
            </a:r>
            <a:r>
              <a:rPr lang="en-US" dirty="0"/>
              <a:t> din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operatorului</a:t>
            </a:r>
            <a:r>
              <a:rPr lang="en-US" dirty="0"/>
              <a:t> = sunt </a:t>
            </a:r>
            <a:r>
              <a:rPr lang="en-US" dirty="0" err="1"/>
              <a:t>obligatorii</a:t>
            </a:r>
            <a:r>
              <a:rPr lang="en-US" dirty="0"/>
              <a:t> </a:t>
            </a:r>
            <a:r>
              <a:rPr lang="en-US" dirty="0" err="1"/>
              <a:t>iarasi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4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Ce </a:t>
            </a:r>
            <a:r>
              <a:rPr lang="en-US" b="1" dirty="0" err="1"/>
              <a:t>operatori</a:t>
            </a:r>
            <a:r>
              <a:rPr lang="en-US" b="1" dirty="0"/>
              <a:t> </a:t>
            </a:r>
            <a:r>
              <a:rPr lang="en-US" b="1" dirty="0" err="1"/>
              <a:t>folosim</a:t>
            </a:r>
            <a:r>
              <a:rPr lang="en-US" b="1" dirty="0"/>
              <a:t> </a:t>
            </a:r>
            <a:r>
              <a:rPr lang="en-US" b="1" dirty="0" err="1"/>
              <a:t>pentru</a:t>
            </a:r>
            <a:r>
              <a:rPr lang="en-US" b="1" dirty="0"/>
              <a:t> string-</a:t>
            </a:r>
            <a:r>
              <a:rPr lang="en-US" b="1" dirty="0" err="1"/>
              <a:t>uri</a:t>
            </a:r>
            <a:r>
              <a:rPr lang="en-US" b="1" dirty="0"/>
              <a:t> </a:t>
            </a:r>
            <a:r>
              <a:rPr lang="en-US" b="1" dirty="0" err="1"/>
              <a:t>în</a:t>
            </a:r>
            <a:r>
              <a:rPr lang="en-US" b="1" dirty="0"/>
              <a:t> test?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tabelă</a:t>
            </a:r>
            <a:r>
              <a:rPr lang="en-US" dirty="0"/>
              <a:t> </a:t>
            </a:r>
            <a:r>
              <a:rPr lang="en-US" dirty="0" err="1"/>
              <a:t>prezintă</a:t>
            </a:r>
            <a:r>
              <a:rPr lang="en-US" dirty="0"/>
              <a:t> </a:t>
            </a:r>
            <a:r>
              <a:rPr lang="en-US" dirty="0" err="1"/>
              <a:t>operatorii</a:t>
            </a:r>
            <a:r>
              <a:rPr lang="en-US" dirty="0"/>
              <a:t> </a:t>
            </a:r>
            <a:r>
              <a:rPr lang="en-US" dirty="0" err="1"/>
              <a:t>principali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compararea</a:t>
            </a:r>
            <a:r>
              <a:rPr lang="en-US" dirty="0"/>
              <a:t> string-</a:t>
            </a:r>
            <a:r>
              <a:rPr lang="en-US" dirty="0" err="1"/>
              <a:t>urilor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 string1 = string2 ]: </a:t>
            </a:r>
            <a:r>
              <a:rPr lang="en-US" dirty="0" err="1"/>
              <a:t>Verifică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string1 </a:t>
            </a:r>
            <a:r>
              <a:rPr lang="en-US" dirty="0" err="1"/>
              <a:t>este</a:t>
            </a:r>
            <a:r>
              <a:rPr lang="en-US" dirty="0"/>
              <a:t> egal cu string2.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 string1 != string2 ]: </a:t>
            </a:r>
            <a:r>
              <a:rPr lang="en-US" dirty="0" err="1"/>
              <a:t>Verifică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string1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diferit</a:t>
            </a:r>
            <a:r>
              <a:rPr lang="en-US" dirty="0"/>
              <a:t> de string2.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[ -z string ]: </a:t>
            </a:r>
            <a:r>
              <a:rPr lang="en-US" dirty="0" err="1"/>
              <a:t>Verifică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string-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gol</a:t>
            </a:r>
            <a:r>
              <a:rPr lang="en-US" dirty="0"/>
              <a:t> (zero length).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 -n string ]: </a:t>
            </a:r>
            <a:r>
              <a:rPr lang="en-US" dirty="0" err="1"/>
              <a:t>Verifică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string-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negol</a:t>
            </a:r>
            <a:r>
              <a:rPr lang="en-US" dirty="0"/>
              <a:t> (non-zero length).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[ -l string ]: </a:t>
            </a:r>
            <a:r>
              <a:rPr lang="en-US" dirty="0" err="1"/>
              <a:t>Returnează</a:t>
            </a:r>
            <a:r>
              <a:rPr lang="en-US" dirty="0"/>
              <a:t> </a:t>
            </a:r>
            <a:r>
              <a:rPr lang="en-US" dirty="0" err="1"/>
              <a:t>lungimea</a:t>
            </a:r>
            <a:r>
              <a:rPr lang="en-US" dirty="0"/>
              <a:t> string-</a:t>
            </a:r>
            <a:r>
              <a:rPr lang="en-US" dirty="0" err="1"/>
              <a:t>ului</a:t>
            </a:r>
            <a:r>
              <a:rPr lang="en-US" dirty="0"/>
              <a:t> (</a:t>
            </a:r>
            <a:r>
              <a:rPr lang="en-US" dirty="0" err="1"/>
              <a:t>numărul</a:t>
            </a:r>
            <a:r>
              <a:rPr lang="en-US" dirty="0"/>
              <a:t> de </a:t>
            </a:r>
            <a:r>
              <a:rPr lang="en-US" dirty="0" err="1"/>
              <a:t>caractere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44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b="1" dirty="0"/>
              <a:t>Ce sunt </a:t>
            </a:r>
            <a:r>
              <a:rPr lang="en-US" b="1" dirty="0" err="1"/>
              <a:t>operatorii</a:t>
            </a:r>
            <a:r>
              <a:rPr lang="en-US" b="1" dirty="0"/>
              <a:t> </a:t>
            </a:r>
            <a:r>
              <a:rPr lang="en-US" b="1" dirty="0" err="1"/>
              <a:t>logici</a:t>
            </a:r>
            <a:r>
              <a:rPr lang="en-US" b="1" dirty="0"/>
              <a:t> </a:t>
            </a:r>
            <a:r>
              <a:rPr lang="en-US" b="1" dirty="0" err="1"/>
              <a:t>în</a:t>
            </a:r>
            <a:r>
              <a:rPr lang="en-US" b="1" dirty="0"/>
              <a:t> test?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 err="1"/>
              <a:t>Aceștia</a:t>
            </a:r>
            <a:r>
              <a:rPr lang="en-US" dirty="0"/>
              <a:t> </a:t>
            </a:r>
            <a:r>
              <a:rPr lang="en-US" dirty="0" err="1"/>
              <a:t>combină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condiții</a:t>
            </a:r>
            <a:r>
              <a:rPr lang="en-US" dirty="0"/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 string1 -a string2 ]: AND logic – </a:t>
            </a:r>
            <a:r>
              <a:rPr lang="en-US" dirty="0" err="1"/>
              <a:t>adevărat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ambele</a:t>
            </a:r>
            <a:r>
              <a:rPr lang="en-US" dirty="0"/>
              <a:t> </a:t>
            </a:r>
            <a:r>
              <a:rPr lang="en-US" dirty="0" err="1"/>
              <a:t>condiții</a:t>
            </a:r>
            <a:r>
              <a:rPr lang="en-US" dirty="0"/>
              <a:t> sunt </a:t>
            </a:r>
            <a:r>
              <a:rPr lang="en-US" dirty="0" err="1"/>
              <a:t>adevărate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 string1 -o string2 ]: OR logic – </a:t>
            </a:r>
            <a:r>
              <a:rPr lang="en-US" dirty="0" err="1"/>
              <a:t>adevărat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cel </a:t>
            </a:r>
            <a:r>
              <a:rPr lang="en-US" dirty="0" err="1"/>
              <a:t>puțin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condiții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adevărată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 !string ]: NOT logic – </a:t>
            </a:r>
            <a:r>
              <a:rPr lang="en-US" dirty="0" err="1"/>
              <a:t>inversează</a:t>
            </a:r>
            <a:r>
              <a:rPr lang="en-US" dirty="0"/>
              <a:t> </a:t>
            </a:r>
            <a:r>
              <a:rPr lang="en-US" dirty="0" err="1"/>
              <a:t>rezultatul</a:t>
            </a:r>
            <a:r>
              <a:rPr lang="en-US" dirty="0"/>
              <a:t> </a:t>
            </a:r>
            <a:r>
              <a:rPr lang="en-US" dirty="0" err="1"/>
              <a:t>condiției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b="1" dirty="0" err="1"/>
              <a:t>Pentru</a:t>
            </a:r>
            <a:r>
              <a:rPr lang="en-US" b="1" dirty="0"/>
              <a:t> pattern matching: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[[ pattern1 &amp;&amp; pattern2 ]]: AND logic </a:t>
            </a:r>
            <a:r>
              <a:rPr lang="en-US" dirty="0" err="1"/>
              <a:t>pentru</a:t>
            </a:r>
            <a:r>
              <a:rPr lang="en-US" dirty="0"/>
              <a:t> pattern-</a:t>
            </a:r>
            <a:r>
              <a:rPr lang="en-US" dirty="0" err="1"/>
              <a:t>uri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[[ pattern1 || pattern2 ]]: OR logic </a:t>
            </a:r>
            <a:r>
              <a:rPr lang="en-US" dirty="0" err="1"/>
              <a:t>pentru</a:t>
            </a:r>
            <a:r>
              <a:rPr lang="en-US" dirty="0"/>
              <a:t> pattern-</a:t>
            </a:r>
            <a:r>
              <a:rPr lang="en-US" dirty="0" err="1"/>
              <a:t>uri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[[ !pattern ]]: NOT logic </a:t>
            </a:r>
            <a:r>
              <a:rPr lang="en-US" dirty="0" err="1"/>
              <a:t>pentru</a:t>
            </a:r>
            <a:r>
              <a:rPr lang="en-US" dirty="0"/>
              <a:t> pattern-</a:t>
            </a:r>
            <a:r>
              <a:rPr lang="en-US" dirty="0" err="1"/>
              <a:t>uri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61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b="1" dirty="0"/>
              <a:t>Ce </a:t>
            </a:r>
            <a:r>
              <a:rPr lang="en-US" b="1" dirty="0" err="1"/>
              <a:t>operatori</a:t>
            </a:r>
            <a:r>
              <a:rPr lang="en-US" b="1" dirty="0"/>
              <a:t> </a:t>
            </a:r>
            <a:r>
              <a:rPr lang="en-US" b="1" dirty="0" err="1"/>
              <a:t>folosim</a:t>
            </a:r>
            <a:r>
              <a:rPr lang="en-US" b="1" dirty="0"/>
              <a:t> </a:t>
            </a:r>
            <a:r>
              <a:rPr lang="en-US" b="1" dirty="0" err="1"/>
              <a:t>pentru</a:t>
            </a:r>
            <a:r>
              <a:rPr lang="en-US" b="1" dirty="0"/>
              <a:t> </a:t>
            </a:r>
            <a:r>
              <a:rPr lang="en-US" b="1" dirty="0" err="1"/>
              <a:t>numere</a:t>
            </a:r>
            <a:r>
              <a:rPr lang="en-US" b="1" dirty="0"/>
              <a:t> </a:t>
            </a:r>
            <a:r>
              <a:rPr lang="en-US" b="1" dirty="0" err="1"/>
              <a:t>în</a:t>
            </a:r>
            <a:r>
              <a:rPr lang="en-US" b="1" dirty="0"/>
              <a:t> test?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tabelă</a:t>
            </a:r>
            <a:r>
              <a:rPr lang="en-US" dirty="0"/>
              <a:t> </a:t>
            </a:r>
            <a:r>
              <a:rPr lang="en-US" dirty="0" err="1"/>
              <a:t>prezintă</a:t>
            </a:r>
            <a:r>
              <a:rPr lang="en-US" dirty="0"/>
              <a:t> </a:t>
            </a:r>
            <a:r>
              <a:rPr lang="en-US" dirty="0" err="1"/>
              <a:t>operatorii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compararea</a:t>
            </a:r>
            <a:r>
              <a:rPr lang="en-US" dirty="0"/>
              <a:t> </a:t>
            </a:r>
            <a:r>
              <a:rPr lang="en-US" dirty="0" err="1"/>
              <a:t>numerelor</a:t>
            </a:r>
            <a:r>
              <a:rPr lang="en-US" dirty="0"/>
              <a:t>: [ int1 -eq int2 ]: Egal.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 int1 -ne int2 ]: </a:t>
            </a:r>
            <a:r>
              <a:rPr lang="en-US" dirty="0" err="1"/>
              <a:t>Diferit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 int1 -</a:t>
            </a:r>
            <a:r>
              <a:rPr lang="en-US" dirty="0" err="1"/>
              <a:t>gt</a:t>
            </a:r>
            <a:r>
              <a:rPr lang="en-US" dirty="0"/>
              <a:t> int2 ]: Mai mare.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 int1 -</a:t>
            </a:r>
            <a:r>
              <a:rPr lang="en-US" dirty="0" err="1"/>
              <a:t>ge</a:t>
            </a:r>
            <a:r>
              <a:rPr lang="en-US" dirty="0"/>
              <a:t> int2 ]: Mai mare </a:t>
            </a:r>
            <a:r>
              <a:rPr lang="en-US" dirty="0" err="1"/>
              <a:t>sau</a:t>
            </a:r>
            <a:r>
              <a:rPr lang="en-US" dirty="0"/>
              <a:t> egal.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 int1 -</a:t>
            </a:r>
            <a:r>
              <a:rPr lang="en-US" dirty="0" err="1"/>
              <a:t>lt</a:t>
            </a:r>
            <a:r>
              <a:rPr lang="en-US" dirty="0"/>
              <a:t> int2 ]: Mai mic.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 int1 -le int2 ]: Mai mic </a:t>
            </a:r>
            <a:r>
              <a:rPr lang="en-US" dirty="0" err="1"/>
              <a:t>sau</a:t>
            </a:r>
            <a:r>
              <a:rPr lang="en-US" dirty="0"/>
              <a:t> egal.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IN CONCLUZIE:</a:t>
            </a:r>
          </a:p>
          <a:p>
            <a:r>
              <a:rPr lang="en-US" dirty="0" err="1">
                <a:effectLst/>
              </a:rPr>
              <a:t>Exista</a:t>
            </a:r>
            <a:r>
              <a:rPr lang="en-US" dirty="0">
                <a:effectLst/>
              </a:rPr>
              <a:t> </a:t>
            </a:r>
            <a:r>
              <a:rPr lang="en-US" b="1" dirty="0" err="1">
                <a:effectLst/>
              </a:rPr>
              <a:t>suprapuneri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între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operatorii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folosiți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în</a:t>
            </a:r>
            <a:r>
              <a:rPr lang="en-US" dirty="0">
                <a:effectLst/>
              </a:rPr>
              <a:t> test, expr, let </a:t>
            </a:r>
            <a:r>
              <a:rPr lang="en-US" dirty="0" err="1">
                <a:effectLst/>
              </a:rPr>
              <a:t>și</a:t>
            </a:r>
            <a:r>
              <a:rPr lang="en-US" dirty="0">
                <a:effectLst/>
              </a:rPr>
              <a:t> (( )), </a:t>
            </a:r>
            <a:r>
              <a:rPr lang="en-US" dirty="0" err="1">
                <a:effectLst/>
              </a:rPr>
              <a:t>în</a:t>
            </a:r>
            <a:r>
              <a:rPr lang="en-US" dirty="0">
                <a:effectLst/>
              </a:rPr>
              <a:t> special </a:t>
            </a:r>
            <a:r>
              <a:rPr lang="en-US" dirty="0" err="1">
                <a:effectLst/>
              </a:rPr>
              <a:t>pentru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operațiunile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aritmetice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și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logice</a:t>
            </a:r>
            <a:r>
              <a:rPr lang="en-US" dirty="0">
                <a:effectLst/>
              </a:rPr>
              <a:t> (cum </a:t>
            </a:r>
            <a:r>
              <a:rPr lang="en-US" dirty="0" err="1">
                <a:effectLst/>
              </a:rPr>
              <a:t>ar</a:t>
            </a:r>
            <a:r>
              <a:rPr lang="en-US" dirty="0">
                <a:effectLst/>
              </a:rPr>
              <a:t> fi +, -, =). </a:t>
            </a:r>
            <a:r>
              <a:rPr lang="en-US" dirty="0" err="1">
                <a:effectLst/>
              </a:rPr>
              <a:t>Totuși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vreau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subliniez</a:t>
            </a:r>
            <a:r>
              <a:rPr lang="en-US" dirty="0">
                <a:effectLst/>
              </a:rPr>
              <a:t> ca </a:t>
            </a:r>
            <a:r>
              <a:rPr lang="en-US" dirty="0" err="1">
                <a:effectLst/>
              </a:rPr>
              <a:t>fiecare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comandă</a:t>
            </a:r>
            <a:r>
              <a:rPr lang="en-US" dirty="0">
                <a:effectLst/>
              </a:rPr>
              <a:t> are </a:t>
            </a:r>
            <a:r>
              <a:rPr lang="en-US" dirty="0" err="1">
                <a:effectLst/>
              </a:rPr>
              <a:t>scopuri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și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sintaxe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specifice</a:t>
            </a:r>
            <a:r>
              <a:rPr lang="en-US" dirty="0">
                <a:effectLst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 </a:t>
            </a:r>
            <a:r>
              <a:rPr lang="en-US" dirty="0" err="1"/>
              <a:t>și</a:t>
            </a:r>
            <a:r>
              <a:rPr lang="en-US" dirty="0"/>
              <a:t> [ ] sunt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condiții</a:t>
            </a:r>
            <a:r>
              <a:rPr lang="en-US" dirty="0"/>
              <a:t> (string, </a:t>
            </a:r>
            <a:r>
              <a:rPr lang="en-US" dirty="0" err="1"/>
              <a:t>numere</a:t>
            </a:r>
            <a:r>
              <a:rPr lang="en-US" dirty="0"/>
              <a:t>, </a:t>
            </a:r>
            <a:r>
              <a:rPr lang="en-US" dirty="0" err="1"/>
              <a:t>fișiere</a:t>
            </a:r>
            <a:r>
              <a:rPr lang="en-US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expr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expresii</a:t>
            </a:r>
            <a:r>
              <a:rPr lang="en-US" dirty="0"/>
              <a:t> simple,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necesită</a:t>
            </a:r>
            <a:r>
              <a:rPr lang="en-US" dirty="0"/>
              <a:t> o </a:t>
            </a:r>
            <a:r>
              <a:rPr lang="en-US" dirty="0" err="1"/>
              <a:t>sintaxă</a:t>
            </a:r>
            <a:r>
              <a:rPr lang="en-US" dirty="0"/>
              <a:t> </a:t>
            </a:r>
            <a:r>
              <a:rPr lang="en-US" dirty="0" err="1"/>
              <a:t>strictă</a:t>
            </a:r>
            <a:r>
              <a:rPr lang="en-US" dirty="0"/>
              <a:t> (</a:t>
            </a:r>
            <a:r>
              <a:rPr lang="en-US" dirty="0" err="1"/>
              <a:t>spații</a:t>
            </a:r>
            <a:r>
              <a:rPr lang="en-US" dirty="0"/>
              <a:t>, escaping).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let </a:t>
            </a:r>
            <a:r>
              <a:rPr lang="en-US" dirty="0" err="1"/>
              <a:t>și</a:t>
            </a:r>
            <a:r>
              <a:rPr lang="en-US" dirty="0"/>
              <a:t> (( )) sunt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calcule</a:t>
            </a:r>
            <a:r>
              <a:rPr lang="en-US" dirty="0"/>
              <a:t> </a:t>
            </a:r>
            <a:r>
              <a:rPr lang="en-US" dirty="0" err="1"/>
              <a:t>numerice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[[ ]]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versiune</a:t>
            </a:r>
            <a:r>
              <a:rPr lang="en-US" dirty="0"/>
              <a:t> </a:t>
            </a:r>
            <a:r>
              <a:rPr lang="en-US" dirty="0" err="1"/>
              <a:t>avansată</a:t>
            </a:r>
            <a:r>
              <a:rPr lang="en-US" dirty="0"/>
              <a:t> a [ ], cu </a:t>
            </a:r>
            <a:r>
              <a:rPr lang="en-US" dirty="0" err="1"/>
              <a:t>suport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regex.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23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Ce </a:t>
            </a:r>
            <a:r>
              <a:rPr lang="en-US" b="1" dirty="0" err="1"/>
              <a:t>înseamnă</a:t>
            </a:r>
            <a:r>
              <a:rPr lang="en-US" b="1" dirty="0"/>
              <a:t> [ expression ]?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Este o </a:t>
            </a:r>
            <a:r>
              <a:rPr lang="en-US" dirty="0" err="1"/>
              <a:t>altă</a:t>
            </a:r>
            <a:r>
              <a:rPr lang="en-US" dirty="0"/>
              <a:t> </a:t>
            </a:r>
            <a:r>
              <a:rPr lang="en-US" dirty="0" err="1"/>
              <a:t>sintaxă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comanda</a:t>
            </a:r>
            <a:r>
              <a:rPr lang="en-US" dirty="0"/>
              <a:t> test. De </a:t>
            </a:r>
            <a:r>
              <a:rPr lang="en-US" dirty="0" err="1"/>
              <a:t>fapt</a:t>
            </a:r>
            <a:r>
              <a:rPr lang="en-US" dirty="0"/>
              <a:t>, [ ]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un alias </a:t>
            </a:r>
            <a:r>
              <a:rPr lang="en-US" dirty="0" err="1"/>
              <a:t>pentru</a:t>
            </a:r>
            <a:r>
              <a:rPr lang="en-US" dirty="0"/>
              <a:t> test. Este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structuri</a:t>
            </a:r>
            <a:r>
              <a:rPr lang="en-US" dirty="0"/>
              <a:t> </a:t>
            </a:r>
            <a:r>
              <a:rPr lang="en-US" dirty="0" err="1"/>
              <a:t>condiționale</a:t>
            </a:r>
            <a:r>
              <a:rPr lang="en-US" dirty="0"/>
              <a:t> precum if, </a:t>
            </a:r>
            <a:r>
              <a:rPr lang="en-US" dirty="0" err="1"/>
              <a:t>elif</a:t>
            </a:r>
            <a:r>
              <a:rPr lang="en-US" dirty="0"/>
              <a:t>, </a:t>
            </a:r>
            <a:r>
              <a:rPr lang="en-US" dirty="0" err="1"/>
              <a:t>și</a:t>
            </a:r>
            <a:r>
              <a:rPr lang="en-US" dirty="0"/>
              <a:t> fi.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Aici</a:t>
            </a:r>
            <a:r>
              <a:rPr lang="en-US" dirty="0"/>
              <a:t>, </a:t>
            </a:r>
            <a:r>
              <a:rPr lang="en-US" dirty="0" err="1"/>
              <a:t>verificăm</a:t>
            </a:r>
            <a:r>
              <a:rPr lang="en-US" dirty="0"/>
              <a:t> o </a:t>
            </a:r>
            <a:r>
              <a:rPr lang="en-US" dirty="0" err="1"/>
              <a:t>expresie</a:t>
            </a:r>
            <a:r>
              <a:rPr lang="en-US" dirty="0"/>
              <a:t> de tip string.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adevărată</a:t>
            </a:r>
            <a:r>
              <a:rPr lang="en-US" dirty="0"/>
              <a:t>, </a:t>
            </a:r>
            <a:r>
              <a:rPr lang="en-US" dirty="0" err="1"/>
              <a:t>executăm</a:t>
            </a:r>
            <a:r>
              <a:rPr lang="en-US" dirty="0"/>
              <a:t> </a:t>
            </a:r>
            <a:r>
              <a:rPr lang="en-US" dirty="0" err="1"/>
              <a:t>comanda</a:t>
            </a:r>
            <a:r>
              <a:rPr lang="en-US" dirty="0"/>
              <a:t> din then. </a:t>
            </a:r>
            <a:r>
              <a:rPr lang="en-US" dirty="0" err="1"/>
              <a:t>Dacă</a:t>
            </a:r>
            <a:r>
              <a:rPr lang="en-US" dirty="0"/>
              <a:t> nu, </a:t>
            </a:r>
            <a:r>
              <a:rPr lang="en-US" dirty="0" err="1"/>
              <a:t>trecem</a:t>
            </a:r>
            <a:r>
              <a:rPr lang="en-US" dirty="0"/>
              <a:t> la </a:t>
            </a:r>
            <a:r>
              <a:rPr lang="en-US" dirty="0" err="1"/>
              <a:t>elif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fi.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Exemplu</a:t>
            </a:r>
            <a:r>
              <a:rPr lang="en-US" dirty="0"/>
              <a:t> cu pattern matching: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BRANCH_REGEX=</a:t>
            </a:r>
            <a:r>
              <a:rPr lang="en-US" dirty="0">
                <a:solidFill>
                  <a:srgbClr val="98C379"/>
                </a:solidFill>
                <a:effectLst/>
              </a:rPr>
              <a:t>"^(</a:t>
            </a:r>
            <a:r>
              <a:rPr lang="en-US" dirty="0" err="1">
                <a:solidFill>
                  <a:srgbClr val="98C379"/>
                </a:solidFill>
                <a:effectLst/>
              </a:rPr>
              <a:t>develop|release</a:t>
            </a:r>
            <a:r>
              <a:rPr lang="en-US" dirty="0">
                <a:solidFill>
                  <a:srgbClr val="98C379"/>
                </a:solidFill>
                <a:effectLst/>
              </a:rPr>
              <a:t>/.*)$“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>
                <a:solidFill>
                  <a:srgbClr val="C678DD"/>
                </a:solidFill>
                <a:effectLst/>
              </a:rPr>
              <a:t>if</a:t>
            </a:r>
            <a:r>
              <a:rPr lang="en-US" dirty="0"/>
              <a:t> [[ </a:t>
            </a:r>
            <a:r>
              <a:rPr lang="en-US" dirty="0">
                <a:solidFill>
                  <a:srgbClr val="D19A66"/>
                </a:solidFill>
                <a:effectLst/>
              </a:rPr>
              <a:t>$BRANCH</a:t>
            </a:r>
            <a:r>
              <a:rPr lang="en-US" dirty="0"/>
              <a:t> =~ </a:t>
            </a:r>
            <a:r>
              <a:rPr lang="en-US" dirty="0">
                <a:solidFill>
                  <a:srgbClr val="D19A66"/>
                </a:solidFill>
                <a:effectLst/>
              </a:rPr>
              <a:t>$BRANCH_REGEX</a:t>
            </a:r>
            <a:r>
              <a:rPr lang="en-US" dirty="0"/>
              <a:t> ]]; </a:t>
            </a:r>
            <a:r>
              <a:rPr lang="en-US" dirty="0">
                <a:solidFill>
                  <a:srgbClr val="C678DD"/>
                </a:solidFill>
                <a:effectLst/>
              </a:rPr>
              <a:t>then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E6C07B"/>
                </a:solidFill>
                <a:effectLst/>
              </a:rPr>
              <a:t>echo</a:t>
            </a:r>
            <a:r>
              <a:rPr lang="en-US" dirty="0"/>
              <a:t> </a:t>
            </a:r>
            <a:r>
              <a:rPr lang="en-US" dirty="0">
                <a:solidFill>
                  <a:srgbClr val="98C379"/>
                </a:solidFill>
                <a:effectLst/>
              </a:rPr>
              <a:t>"BRANCH </a:t>
            </a:r>
            <a:r>
              <a:rPr lang="en-US" dirty="0">
                <a:solidFill>
                  <a:srgbClr val="D19A66"/>
                </a:solidFill>
                <a:effectLst/>
              </a:rPr>
              <a:t>$BRANCH</a:t>
            </a:r>
            <a:r>
              <a:rPr lang="en-US" dirty="0">
                <a:solidFill>
                  <a:srgbClr val="98C379"/>
                </a:solidFill>
                <a:effectLst/>
              </a:rPr>
              <a:t> matches BRANCH_REGEX </a:t>
            </a:r>
            <a:r>
              <a:rPr lang="en-US" dirty="0">
                <a:solidFill>
                  <a:srgbClr val="D19A66"/>
                </a:solidFill>
                <a:effectLst/>
              </a:rPr>
              <a:t>$BRANCH_REGEX</a:t>
            </a:r>
            <a:r>
              <a:rPr lang="en-US" dirty="0">
                <a:solidFill>
                  <a:srgbClr val="98C379"/>
                </a:solidFill>
                <a:effectLst/>
              </a:rPr>
              <a:t>"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C678DD"/>
                </a:solidFill>
                <a:effectLst/>
              </a:rPr>
              <a:t>else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E6C07B"/>
                </a:solidFill>
                <a:effectLst/>
              </a:rPr>
              <a:t>echo</a:t>
            </a:r>
            <a:r>
              <a:rPr lang="en-US" dirty="0"/>
              <a:t> </a:t>
            </a:r>
            <a:r>
              <a:rPr lang="en-US" dirty="0">
                <a:solidFill>
                  <a:srgbClr val="98C379"/>
                </a:solidFill>
                <a:effectLst/>
              </a:rPr>
              <a:t>"BRANCH </a:t>
            </a:r>
            <a:r>
              <a:rPr lang="en-US" dirty="0">
                <a:solidFill>
                  <a:srgbClr val="D19A66"/>
                </a:solidFill>
                <a:effectLst/>
              </a:rPr>
              <a:t>$BRANCH</a:t>
            </a:r>
            <a:r>
              <a:rPr lang="en-US" dirty="0">
                <a:solidFill>
                  <a:srgbClr val="98C379"/>
                </a:solidFill>
                <a:effectLst/>
              </a:rPr>
              <a:t> DOES NOT MATCH BRANCH_REGEX </a:t>
            </a:r>
            <a:r>
              <a:rPr lang="en-US" dirty="0">
                <a:solidFill>
                  <a:srgbClr val="D19A66"/>
                </a:solidFill>
                <a:effectLst/>
              </a:rPr>
              <a:t>$BRANCH_REGEX</a:t>
            </a:r>
            <a:r>
              <a:rPr lang="en-US" dirty="0">
                <a:solidFill>
                  <a:srgbClr val="98C379"/>
                </a:solidFill>
                <a:effectLst/>
              </a:rPr>
              <a:t>"</a:t>
            </a:r>
            <a:r>
              <a:rPr lang="en-US" dirty="0"/>
              <a:t> </a:t>
            </a:r>
            <a:r>
              <a:rPr lang="en-US" dirty="0">
                <a:solidFill>
                  <a:srgbClr val="C678DD"/>
                </a:solidFill>
                <a:effectLst/>
              </a:rPr>
              <a:t>fi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C678DD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C678DD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Aici</a:t>
            </a:r>
            <a:r>
              <a:rPr lang="en-US" dirty="0"/>
              <a:t>, </a:t>
            </a:r>
            <a:r>
              <a:rPr lang="en-US" dirty="0" err="1"/>
              <a:t>verificăm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variabila</a:t>
            </a:r>
            <a:r>
              <a:rPr lang="en-US" dirty="0"/>
              <a:t> BRANCH se </a:t>
            </a:r>
            <a:r>
              <a:rPr lang="en-US" dirty="0" err="1"/>
              <a:t>potrivește</a:t>
            </a:r>
            <a:r>
              <a:rPr lang="en-US" dirty="0"/>
              <a:t> cu un pattern regex. [[ ]]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pattern matching, </a:t>
            </a:r>
            <a:r>
              <a:rPr lang="en-US" dirty="0" err="1"/>
              <a:t>iar</a:t>
            </a:r>
            <a:r>
              <a:rPr lang="en-US" dirty="0"/>
              <a:t> =~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operatorul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regex.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Notă</a:t>
            </a:r>
            <a:r>
              <a:rPr lang="en-US" b="1" dirty="0"/>
              <a:t>:</a:t>
            </a:r>
            <a:r>
              <a:rPr lang="en-US" dirty="0"/>
              <a:t> [[ ]]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versiune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modernă</a:t>
            </a:r>
            <a:r>
              <a:rPr lang="en-US" dirty="0"/>
              <a:t> a [ ]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suportă</a:t>
            </a:r>
            <a:r>
              <a:rPr lang="en-US" dirty="0"/>
              <a:t> </a:t>
            </a:r>
            <a:r>
              <a:rPr lang="en-US" dirty="0" err="1"/>
              <a:t>funcționalități</a:t>
            </a:r>
            <a:r>
              <a:rPr lang="en-US" dirty="0"/>
              <a:t> </a:t>
            </a:r>
            <a:r>
              <a:rPr lang="en-US" dirty="0" err="1"/>
              <a:t>avansate</a:t>
            </a:r>
            <a:r>
              <a:rPr lang="en-US" dirty="0"/>
              <a:t>, cum </a:t>
            </a:r>
            <a:r>
              <a:rPr lang="en-US" dirty="0" err="1"/>
              <a:t>ar</a:t>
            </a:r>
            <a:r>
              <a:rPr lang="en-US" dirty="0"/>
              <a:t> fi regex.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7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une noua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627870" y="4470011"/>
            <a:ext cx="5954066" cy="119465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l">
              <a:defRPr sz="5400" b="0" spc="-225" baseline="0"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Linux and Unix basics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627870" y="5696676"/>
            <a:ext cx="5954066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5" y="4425688"/>
            <a:ext cx="1949335" cy="1949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BF2D4-2250-CEE2-97C2-4C892F50972A}"/>
              </a:ext>
            </a:extLst>
          </p:cNvPr>
          <p:cNvSpPr txBox="1"/>
          <p:nvPr userDrawn="1"/>
        </p:nvSpPr>
        <p:spPr>
          <a:xfrm>
            <a:off x="2627870" y="5728692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Faculty of Mathematics and Computer Science</a:t>
            </a:r>
          </a:p>
          <a:p>
            <a:r>
              <a:rPr lang="ro-RO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Babeș-Bolyai University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98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a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7745" y="2277540"/>
            <a:ext cx="8394192" cy="25118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5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o-RO" dirty="0"/>
              <a:t>New section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87744" y="5040051"/>
            <a:ext cx="8394192" cy="114064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o-RO" dirty="0"/>
              <a:t>Description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87744" y="4867057"/>
            <a:ext cx="3691803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54" y="257695"/>
            <a:ext cx="1620982" cy="1620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375" y="19528"/>
            <a:ext cx="1508760" cy="213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65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inut pe 3 coloa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7744" y="914400"/>
            <a:ext cx="8742071" cy="7762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87745" y="1844760"/>
            <a:ext cx="2743200" cy="576262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202381" y="2530560"/>
            <a:ext cx="2743200" cy="358933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98455" y="1838710"/>
            <a:ext cx="2743200" cy="57626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buNone/>
              <a:defRPr lang="en-US" sz="1800" b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90541" y="2524510"/>
            <a:ext cx="2743200" cy="358933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86615" y="1838710"/>
            <a:ext cx="2743200" cy="57626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buNone/>
              <a:defRPr lang="en-US" sz="1800" b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186615" y="2524510"/>
            <a:ext cx="2743200" cy="358933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B29B2E-114B-4053-86F0-A402057E9421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647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t pe 3 coloane cu imagin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87745" y="3731836"/>
            <a:ext cx="2743200" cy="576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87745" y="1690687"/>
            <a:ext cx="2743200" cy="189594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87745" y="4308099"/>
            <a:ext cx="2743200" cy="19032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86581" y="3733117"/>
            <a:ext cx="2743200" cy="576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86580" y="1691968"/>
            <a:ext cx="2743200" cy="19021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85565" y="4309378"/>
            <a:ext cx="2743200" cy="19019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86617" y="3726704"/>
            <a:ext cx="2743200" cy="576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86616" y="1685555"/>
            <a:ext cx="2743200" cy="190108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186524" y="4302963"/>
            <a:ext cx="2743200" cy="19019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C98F3E-723A-4C83-8704-B8A57281B56A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187745" y="914400"/>
            <a:ext cx="8394192" cy="7762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rgbClr val="0041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73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532945" y="4252321"/>
            <a:ext cx="404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o-RO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www.cs.ubbcluj.ro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258962" y="2524510"/>
            <a:ext cx="0" cy="20971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5" y="2519497"/>
            <a:ext cx="2102156" cy="210215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4532945" y="3486086"/>
            <a:ext cx="4048992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 </a:t>
            </a:r>
            <a:r>
              <a:rPr lang="en-US" sz="1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Mihail</a:t>
            </a:r>
            <a:r>
              <a:rPr 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Kogălniceanu</a:t>
            </a:r>
            <a:r>
              <a:rPr 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Street,</a:t>
            </a:r>
            <a:br>
              <a:rPr lang="ro-RO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ro-RO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Cluj-Napoca, Cluj, România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532944" y="2658297"/>
            <a:ext cx="4182687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FACULTY OF MATHEMATICS AND COMPUTER SCIENCE</a:t>
            </a:r>
            <a:b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</a:b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BABEȘ-BOLYAI UNIVERSITY</a:t>
            </a:r>
          </a:p>
        </p:txBody>
      </p:sp>
    </p:spTree>
    <p:extLst>
      <p:ext uri="{BB962C8B-B14F-4D97-AF65-F5344CB8AC3E}">
        <p14:creationId xmlns:p14="http://schemas.microsoft.com/office/powerpoint/2010/main" val="84653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u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96895" y="2678442"/>
            <a:ext cx="3927642" cy="35443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 b="0" baseline="0">
                <a:solidFill>
                  <a:schemeClr val="tx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o-RO" dirty="0"/>
              <a:t>Author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524537" y="636956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rgbClr val="00417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596896" y="3429000"/>
            <a:ext cx="3950208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34" y="5488694"/>
            <a:ext cx="1234440" cy="123444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01168" y="1369306"/>
            <a:ext cx="8741664" cy="916185"/>
          </a:xfrm>
          <a:prstGeom prst="rect">
            <a:avLst/>
          </a:prstGeom>
          <a:effectLst/>
        </p:spPr>
        <p:txBody>
          <a:bodyPr wrap="none" anchor="t">
            <a:normAutofit/>
          </a:bodyPr>
          <a:lstStyle>
            <a:lvl1pPr algn="ctr">
              <a:defRPr sz="5400" b="0" spc="-225" baseline="0">
                <a:solidFill>
                  <a:schemeClr val="accent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o-RO" dirty="0"/>
              <a:t>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4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si Continut">
    <p:bg>
      <p:bgPr>
        <a:blipFill dpi="0" rotWithShape="1">
          <a:blip r:embed="rId2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2423" y="876854"/>
            <a:ext cx="8737394" cy="7693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17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421" y="1825625"/>
            <a:ext cx="8737395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  <a:lvl2pPr>
              <a:defRPr>
                <a:solidFill>
                  <a:srgbClr val="114374"/>
                </a:solidFill>
              </a:defRPr>
            </a:lvl2pPr>
            <a:lvl3pPr>
              <a:defRPr>
                <a:solidFill>
                  <a:srgbClr val="114374"/>
                </a:solidFill>
              </a:defRPr>
            </a:lvl3pPr>
            <a:lvl4pPr>
              <a:defRPr>
                <a:solidFill>
                  <a:srgbClr val="114374"/>
                </a:solidFill>
              </a:defRPr>
            </a:lvl4pPr>
            <a:lvl5pPr>
              <a:defRPr>
                <a:solidFill>
                  <a:srgbClr val="114374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</a:lstStyle>
          <a:p>
            <a:fld id="{23E9C8A1-DF9D-411C-8C5F-FC9619BF422F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ro-RO" sz="18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600" kern="1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24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inut paralel simpl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23" y="876854"/>
            <a:ext cx="8737394" cy="7693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422" y="1825625"/>
            <a:ext cx="4233672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6145" y="1825625"/>
            <a:ext cx="4233672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422" y="636223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FDA29EC-E924-41A3-B5BE-5D0670F22716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2417" y="635113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6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t paralel comple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22" y="1747044"/>
            <a:ext cx="4233672" cy="823912"/>
          </a:xfrm>
          <a:prstGeom prst="rect">
            <a:avLst/>
          </a:prstGeom>
          <a:solidFill>
            <a:srgbClr val="00417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422" y="2570956"/>
            <a:ext cx="4233672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6144" y="1747044"/>
            <a:ext cx="4233672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buNone/>
              <a:defRPr lang="en-US" sz="2000" b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6144" y="2570956"/>
            <a:ext cx="4233672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AADCF-EB19-455B-BD58-E7E620490F64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2421" y="876854"/>
            <a:ext cx="8741664" cy="7693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39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23" y="876854"/>
            <a:ext cx="8737394" cy="7693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F68D6A-48B6-4CD5-A684-04AAD272DA69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61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G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45CEDF-6B39-4773-9E6A-C6BA65DB4B8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18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u si Continu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59FE91-8333-4547-8501-BA7A2E28790A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63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si Imagine panoramic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45" y="4731365"/>
            <a:ext cx="8741664" cy="819355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2422" y="997777"/>
            <a:ext cx="8741664" cy="374611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744" y="5550720"/>
            <a:ext cx="8741664" cy="682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96918D-AF50-4378-9F46-10F8D870345E}" type="datetime1">
              <a:rPr lang="en-US" smtClean="0"/>
              <a:t>4/30/2025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42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EFBFF5B-2B38-813E-03A7-EC6CBA05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9612AD-5D56-7078-485E-B8F594E22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DF301CC-6C7D-6205-9003-8FD7693FC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E168A-03DA-4EAE-8BD0-E85B36BADE37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A70483-5C13-6D6B-1BD4-32788C1691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55B6F49-4918-0760-C363-392DB529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C0A4E-6D81-4ABA-B67B-49A403CF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02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39" r:id="rId2"/>
    <p:sldLayoutId id="2147483740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8" r:id="rId9"/>
    <p:sldLayoutId id="2147483751" r:id="rId10"/>
    <p:sldLayoutId id="2147483752" r:id="rId11"/>
    <p:sldLayoutId id="2147483753" r:id="rId12"/>
    <p:sldLayoutId id="2147483755" r:id="rId13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6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Shell Scripting – Lab. 7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4294967295"/>
          </p:nvPr>
        </p:nvSpPr>
        <p:spPr>
          <a:xfrm>
            <a:off x="2408062" y="2328337"/>
            <a:ext cx="5725466" cy="63809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Faculty of Mathematics and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1588"/>
            <a:ext cx="2057400" cy="365125"/>
          </a:xfrm>
          <a:prstGeom prst="rect">
            <a:avLst/>
          </a:prstGeom>
        </p:spPr>
        <p:txBody>
          <a:bodyPr/>
          <a:lstStyle/>
          <a:p>
            <a:fld id="{F15DF4B7-D390-4743-BC4A-39E252620E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7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5E1EC4-CA5D-176A-F8FE-C8E61983C511}"/>
              </a:ext>
            </a:extLst>
          </p:cNvPr>
          <p:cNvSpPr/>
          <p:nvPr/>
        </p:nvSpPr>
        <p:spPr>
          <a:xfrm>
            <a:off x="904980" y="3802245"/>
            <a:ext cx="7174748" cy="27383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AB3368-952D-79EA-5414-8C61B03E1357}"/>
              </a:ext>
            </a:extLst>
          </p:cNvPr>
          <p:cNvSpPr/>
          <p:nvPr/>
        </p:nvSpPr>
        <p:spPr>
          <a:xfrm>
            <a:off x="924646" y="943896"/>
            <a:ext cx="4817394" cy="27383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BD12806-5905-5157-127E-A9F05223D9B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[[ expression ]]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42DEA-9BA3-9359-149B-6F959FC26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03" y="1035111"/>
            <a:ext cx="4600577" cy="260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01374B-9C21-F642-529E-D1BA2EBF6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20" y="3915396"/>
            <a:ext cx="6850696" cy="2512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8848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029E75-4954-B940-A33B-0AFD47BD190F}"/>
              </a:ext>
            </a:extLst>
          </p:cNvPr>
          <p:cNvSpPr/>
          <p:nvPr/>
        </p:nvSpPr>
        <p:spPr>
          <a:xfrm>
            <a:off x="1023475" y="899732"/>
            <a:ext cx="4708731" cy="277784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73C3B9-10B2-1FAB-D8CE-19F67D31A090}"/>
              </a:ext>
            </a:extLst>
          </p:cNvPr>
          <p:cNvSpPr/>
          <p:nvPr/>
        </p:nvSpPr>
        <p:spPr>
          <a:xfrm>
            <a:off x="1023475" y="3742026"/>
            <a:ext cx="6370383" cy="284558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1955A5A-80FD-E65D-A7B3-7F001D861908}"/>
              </a:ext>
            </a:extLst>
          </p:cNvPr>
          <p:cNvSpPr txBox="1">
            <a:spLocks/>
          </p:cNvSpPr>
          <p:nvPr/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1437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5DF4B7-D390-4743-BC4A-39E252620E6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5FFBE-B696-F70A-87D6-C853D6A7E7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(( expression ))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7B2685-BC6E-1C50-52B7-22DD9B536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41" y="3849719"/>
            <a:ext cx="6154993" cy="2637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B99A5E-DBB1-3061-AA2C-36EC3277D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541" y="987173"/>
            <a:ext cx="4483511" cy="260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6803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12362A-9F0A-BDEA-9129-8634A0A9B267}"/>
              </a:ext>
            </a:extLst>
          </p:cNvPr>
          <p:cNvSpPr/>
          <p:nvPr/>
        </p:nvSpPr>
        <p:spPr>
          <a:xfrm>
            <a:off x="2317399" y="955041"/>
            <a:ext cx="4145280" cy="302768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669A-B9E2-87A6-BF74-307AEF71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58D0DD7-4E14-28A0-5BA3-E72DAD0264C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Quiz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83336-CC6D-23CE-BA9D-53E59EEF9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87" y="1056564"/>
            <a:ext cx="3946903" cy="2824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22">
            <a:extLst>
              <a:ext uri="{FF2B5EF4-FFF2-40B4-BE49-F238E27FC236}">
                <a16:creationId xmlns:a16="http://schemas.microsoft.com/office/drawing/2014/main" id="{C73B3EA9-BAB3-B90C-53C6-EC17BD8E7588}"/>
              </a:ext>
            </a:extLst>
          </p:cNvPr>
          <p:cNvSpPr txBox="1">
            <a:spLocks noChangeAspect="1"/>
          </p:cNvSpPr>
          <p:nvPr/>
        </p:nvSpPr>
        <p:spPr>
          <a:xfrm>
            <a:off x="7010400" y="100583"/>
            <a:ext cx="2040675" cy="63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b="1" dirty="0"/>
              <a:t>Shell scripting</a:t>
            </a:r>
            <a:endParaRPr lang="en-US" b="1" dirty="0">
              <a:latin typeface="Arial Black" panose="020B0A04020102020204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69D265-A323-FBD8-D94C-C4C087B96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945" y="4390369"/>
            <a:ext cx="92018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A.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B.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4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C.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5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D.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 </a:t>
            </a:r>
          </a:p>
        </p:txBody>
      </p:sp>
    </p:spTree>
    <p:extLst>
      <p:ext uri="{BB962C8B-B14F-4D97-AF65-F5344CB8AC3E}">
        <p14:creationId xmlns:p14="http://schemas.microsoft.com/office/powerpoint/2010/main" val="320181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12362A-9F0A-BDEA-9129-8634A0A9B267}"/>
              </a:ext>
            </a:extLst>
          </p:cNvPr>
          <p:cNvSpPr/>
          <p:nvPr/>
        </p:nvSpPr>
        <p:spPr>
          <a:xfrm>
            <a:off x="2356418" y="1057999"/>
            <a:ext cx="3994432" cy="28399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669A-B9E2-87A6-BF74-307AEF71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58D0DD7-4E14-28A0-5BA3-E72DAD0264C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Quiz</a:t>
            </a:r>
          </a:p>
        </p:txBody>
      </p:sp>
      <p:sp>
        <p:nvSpPr>
          <p:cNvPr id="6" name="Textfeld 22">
            <a:extLst>
              <a:ext uri="{FF2B5EF4-FFF2-40B4-BE49-F238E27FC236}">
                <a16:creationId xmlns:a16="http://schemas.microsoft.com/office/drawing/2014/main" id="{B8B8BBC1-C167-5B1F-BA6D-857BD98D72CB}"/>
              </a:ext>
            </a:extLst>
          </p:cNvPr>
          <p:cNvSpPr txBox="1">
            <a:spLocks noChangeAspect="1"/>
          </p:cNvSpPr>
          <p:nvPr/>
        </p:nvSpPr>
        <p:spPr>
          <a:xfrm>
            <a:off x="7010400" y="100583"/>
            <a:ext cx="2040675" cy="63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b="1" dirty="0"/>
              <a:t>Shell scripting</a:t>
            </a:r>
            <a:endParaRPr lang="en-US" b="1" dirty="0">
              <a:latin typeface="Arial Black" panose="020B0A0402010202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190414-1459-91C3-B8C7-E0FF7366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131" y="1057999"/>
            <a:ext cx="3684894" cy="2694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9808BA-10FB-BE1E-994E-550DB5931423}"/>
              </a:ext>
            </a:extLst>
          </p:cNvPr>
          <p:cNvSpPr txBox="1"/>
          <p:nvPr/>
        </p:nvSpPr>
        <p:spPr>
          <a:xfrm>
            <a:off x="3684896" y="4132039"/>
            <a:ext cx="46402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A. </a:t>
            </a:r>
            <a:r>
              <a:rPr lang="en-US" altLang="en-US" sz="2800" dirty="0"/>
              <a:t>2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B. </a:t>
            </a:r>
            <a:r>
              <a:rPr lang="en-US" altLang="en-US" sz="2800" dirty="0"/>
              <a:t>12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C. </a:t>
            </a:r>
            <a:r>
              <a:rPr lang="en-US" altLang="en-US" sz="2800" dirty="0"/>
              <a:t>14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D. </a:t>
            </a:r>
            <a:r>
              <a:rPr lang="en-US" altLang="en-US" sz="2800" dirty="0"/>
              <a:t>15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34042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12362A-9F0A-BDEA-9129-8634A0A9B267}"/>
              </a:ext>
            </a:extLst>
          </p:cNvPr>
          <p:cNvSpPr/>
          <p:nvPr/>
        </p:nvSpPr>
        <p:spPr>
          <a:xfrm>
            <a:off x="2356418" y="1057999"/>
            <a:ext cx="3994432" cy="28399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669A-B9E2-87A6-BF74-307AEF71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58D0DD7-4E14-28A0-5BA3-E72DAD0264C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Quiz</a:t>
            </a:r>
          </a:p>
        </p:txBody>
      </p:sp>
      <p:sp>
        <p:nvSpPr>
          <p:cNvPr id="6" name="Textfeld 22">
            <a:extLst>
              <a:ext uri="{FF2B5EF4-FFF2-40B4-BE49-F238E27FC236}">
                <a16:creationId xmlns:a16="http://schemas.microsoft.com/office/drawing/2014/main" id="{B8B8BBC1-C167-5B1F-BA6D-857BD98D72CB}"/>
              </a:ext>
            </a:extLst>
          </p:cNvPr>
          <p:cNvSpPr txBox="1">
            <a:spLocks noChangeAspect="1"/>
          </p:cNvSpPr>
          <p:nvPr/>
        </p:nvSpPr>
        <p:spPr>
          <a:xfrm>
            <a:off x="7010400" y="100583"/>
            <a:ext cx="2040675" cy="63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b="1" dirty="0"/>
              <a:t>Shell scripting</a:t>
            </a:r>
            <a:endParaRPr lang="en-US" b="1" dirty="0">
              <a:latin typeface="Arial Black" panose="020B0A04020102020204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10C0A-4BEA-BD02-2BF7-7A3E26616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320" y="1379708"/>
            <a:ext cx="3834627" cy="2196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8976E4-5D77-D6C3-7F0D-8143214352FD}"/>
              </a:ext>
            </a:extLst>
          </p:cNvPr>
          <p:cNvSpPr txBox="1"/>
          <p:nvPr/>
        </p:nvSpPr>
        <p:spPr>
          <a:xfrm>
            <a:off x="3083078" y="4219661"/>
            <a:ext cx="46402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A.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5+3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B. </a:t>
            </a:r>
            <a:r>
              <a:rPr lang="en-US" altLang="en-US" sz="2800" dirty="0"/>
              <a:t>8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C. </a:t>
            </a:r>
            <a:r>
              <a:rPr lang="en-US" altLang="en-US" sz="2800" dirty="0"/>
              <a:t>expr: syntax error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D. </a:t>
            </a:r>
            <a:r>
              <a:rPr lang="en-US" altLang="en-US" sz="2800" dirty="0"/>
              <a:t>$x + $y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84561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12362A-9F0A-BDEA-9129-8634A0A9B267}"/>
              </a:ext>
            </a:extLst>
          </p:cNvPr>
          <p:cNvSpPr/>
          <p:nvPr/>
        </p:nvSpPr>
        <p:spPr>
          <a:xfrm>
            <a:off x="2356418" y="1057999"/>
            <a:ext cx="3994432" cy="257230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669A-B9E2-87A6-BF74-307AEF71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58D0DD7-4E14-28A0-5BA3-E72DAD0264C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Quiz</a:t>
            </a:r>
          </a:p>
        </p:txBody>
      </p:sp>
      <p:sp>
        <p:nvSpPr>
          <p:cNvPr id="6" name="Textfeld 22">
            <a:extLst>
              <a:ext uri="{FF2B5EF4-FFF2-40B4-BE49-F238E27FC236}">
                <a16:creationId xmlns:a16="http://schemas.microsoft.com/office/drawing/2014/main" id="{B8B8BBC1-C167-5B1F-BA6D-857BD98D72CB}"/>
              </a:ext>
            </a:extLst>
          </p:cNvPr>
          <p:cNvSpPr txBox="1">
            <a:spLocks noChangeAspect="1"/>
          </p:cNvSpPr>
          <p:nvPr/>
        </p:nvSpPr>
        <p:spPr>
          <a:xfrm>
            <a:off x="7010400" y="100583"/>
            <a:ext cx="2040675" cy="63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b="1" dirty="0"/>
              <a:t>Shell scripting</a:t>
            </a:r>
            <a:endParaRPr lang="en-US" b="1" dirty="0">
              <a:latin typeface="Arial Black" panose="020B0A04020102020204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7C7C2-16A2-ABC0-619C-7CB15F68F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418" y="1307080"/>
            <a:ext cx="3890187" cy="212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5BEB8C-93C2-0D35-28F9-CA9F3373802C}"/>
              </a:ext>
            </a:extLst>
          </p:cNvPr>
          <p:cNvSpPr txBox="1"/>
          <p:nvPr/>
        </p:nvSpPr>
        <p:spPr>
          <a:xfrm>
            <a:off x="3127780" y="4027137"/>
            <a:ext cx="46402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A.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14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B. </a:t>
            </a:r>
            <a:r>
              <a:rPr lang="en-US" altLang="en-US" sz="2800" dirty="0"/>
              <a:t>x * y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C. </a:t>
            </a:r>
            <a:r>
              <a:rPr lang="en-US" altLang="en-US" sz="2800" dirty="0"/>
              <a:t>Syntax error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D. </a:t>
            </a:r>
            <a:r>
              <a:rPr lang="en-US" altLang="en-US" sz="2800" dirty="0"/>
              <a:t>z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12891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15D0E7-0208-91D3-35D3-6064823EC4FD}"/>
              </a:ext>
            </a:extLst>
          </p:cNvPr>
          <p:cNvSpPr/>
          <p:nvPr/>
        </p:nvSpPr>
        <p:spPr>
          <a:xfrm>
            <a:off x="0" y="3429000"/>
            <a:ext cx="9144000" cy="258966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DD88C4-9E87-D99D-E96C-122B12027A34}"/>
              </a:ext>
            </a:extLst>
          </p:cNvPr>
          <p:cNvSpPr/>
          <p:nvPr/>
        </p:nvSpPr>
        <p:spPr>
          <a:xfrm>
            <a:off x="1042299" y="1186254"/>
            <a:ext cx="7310131" cy="159788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1C617C-31CF-0C7D-656F-A383474127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Aliases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AF5EB9-5FD2-89B1-2C66-E7033FA52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80" y="1310890"/>
            <a:ext cx="7050730" cy="13385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51CB1E-4E44-4EE5-F768-1907767F9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1189"/>
            <a:ext cx="9144000" cy="2345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DF4527-16DC-2B4D-DAAF-E50351AA6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490" y="-16580"/>
            <a:ext cx="1426510" cy="11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27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C5F8E52-AC8C-2318-8E8A-26EE27441FE5}"/>
              </a:ext>
            </a:extLst>
          </p:cNvPr>
          <p:cNvSpPr/>
          <p:nvPr/>
        </p:nvSpPr>
        <p:spPr>
          <a:xfrm>
            <a:off x="200674" y="5226930"/>
            <a:ext cx="5121953" cy="9418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15D0E7-0208-91D3-35D3-6064823EC4FD}"/>
              </a:ext>
            </a:extLst>
          </p:cNvPr>
          <p:cNvSpPr/>
          <p:nvPr/>
        </p:nvSpPr>
        <p:spPr>
          <a:xfrm>
            <a:off x="-17693" y="2603070"/>
            <a:ext cx="9144000" cy="239201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DD88C4-9E87-D99D-E96C-122B12027A34}"/>
              </a:ext>
            </a:extLst>
          </p:cNvPr>
          <p:cNvSpPr/>
          <p:nvPr/>
        </p:nvSpPr>
        <p:spPr>
          <a:xfrm>
            <a:off x="182983" y="1166578"/>
            <a:ext cx="8742649" cy="131731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1C617C-31CF-0C7D-656F-A383474127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Aliases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5BF8A-3D95-661C-425F-27B9ECFC8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23" y="1253878"/>
            <a:ext cx="8592025" cy="1134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E5C198-4672-8D46-6D7B-8236CB305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3" y="2705119"/>
            <a:ext cx="9197436" cy="2098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496C87-FF86-7AD0-48EE-FA50C64BD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23" y="5373340"/>
            <a:ext cx="4952088" cy="63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AE7700-05C1-087C-487E-FEA457117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7490" y="-16580"/>
            <a:ext cx="1426510" cy="11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1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ADD8A9-A72F-9833-CE04-CDFF90F86CA1}"/>
              </a:ext>
            </a:extLst>
          </p:cNvPr>
          <p:cNvSpPr/>
          <p:nvPr/>
        </p:nvSpPr>
        <p:spPr>
          <a:xfrm>
            <a:off x="1733536" y="1548598"/>
            <a:ext cx="5830116" cy="40754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F6328-9D79-4151-963A-3A60F5DD5E69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1C617C-31CF-0C7D-656F-A383474127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Solved problem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94E9AD-FE64-1AAE-E7FA-015B67B91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8882"/>
            <a:ext cx="9145938" cy="365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A82BEA-1EB6-0AAF-8B6A-16721A5D0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083" y="1688989"/>
            <a:ext cx="5574773" cy="3814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feld 22">
            <a:extLst>
              <a:ext uri="{FF2B5EF4-FFF2-40B4-BE49-F238E27FC236}">
                <a16:creationId xmlns:a16="http://schemas.microsoft.com/office/drawing/2014/main" id="{64D75457-6CAC-30C4-FCDE-361234865AD4}"/>
              </a:ext>
            </a:extLst>
          </p:cNvPr>
          <p:cNvSpPr txBox="1">
            <a:spLocks noChangeAspect="1"/>
          </p:cNvSpPr>
          <p:nvPr/>
        </p:nvSpPr>
        <p:spPr>
          <a:xfrm>
            <a:off x="5663381" y="100584"/>
            <a:ext cx="3387694" cy="5839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b="1" dirty="0"/>
              <a:t>File and Directory Handling</a:t>
            </a:r>
            <a:endParaRPr lang="en-US" b="1" dirty="0">
              <a:latin typeface="Arial Black" panose="020B0A04020102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868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C0D7FB-A848-1926-38EF-4D4059456C7A}"/>
              </a:ext>
            </a:extLst>
          </p:cNvPr>
          <p:cNvSpPr/>
          <p:nvPr/>
        </p:nvSpPr>
        <p:spPr>
          <a:xfrm>
            <a:off x="541187" y="1559763"/>
            <a:ext cx="7619587" cy="49393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405D5-4C79-50BD-73A5-CA673A4A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90" y="823912"/>
            <a:ext cx="8085521" cy="883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9DE019-F21F-AA91-E16F-F14526A1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90" y="1679405"/>
            <a:ext cx="7436577" cy="4710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B533297-2F50-3794-B50F-EA5E0779A5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Solved problem 1a</a:t>
            </a:r>
          </a:p>
        </p:txBody>
      </p:sp>
      <p:sp>
        <p:nvSpPr>
          <p:cNvPr id="5" name="Textfeld 22">
            <a:extLst>
              <a:ext uri="{FF2B5EF4-FFF2-40B4-BE49-F238E27FC236}">
                <a16:creationId xmlns:a16="http://schemas.microsoft.com/office/drawing/2014/main" id="{1BBB1AF8-D9C2-0853-CFA6-158C8E39B22B}"/>
              </a:ext>
            </a:extLst>
          </p:cNvPr>
          <p:cNvSpPr txBox="1">
            <a:spLocks noChangeAspect="1"/>
          </p:cNvSpPr>
          <p:nvPr/>
        </p:nvSpPr>
        <p:spPr>
          <a:xfrm>
            <a:off x="5663381" y="100584"/>
            <a:ext cx="3387694" cy="5839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b="1" dirty="0"/>
              <a:t>File and Directory Handling</a:t>
            </a:r>
            <a:endParaRPr lang="en-US" b="1" dirty="0">
              <a:latin typeface="Arial Black" panose="020B0A04020102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644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0" y="0"/>
            <a:ext cx="9144000" cy="843280"/>
          </a:xfrm>
        </p:spPr>
        <p:txBody>
          <a:bodyPr>
            <a:noAutofit/>
          </a:bodyPr>
          <a:lstStyle/>
          <a:p>
            <a:pPr algn="l"/>
            <a:r>
              <a:rPr lang="en-US" sz="2800" b="1" dirty="0">
                <a:latin typeface="Consolas" panose="020B0609020204030204" pitchFamily="49" charset="0"/>
              </a:rPr>
              <a:t>Recap – 3 ways to search and count word line apparition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063E9-C4E6-A391-D27D-164DFB81A9B1}"/>
              </a:ext>
            </a:extLst>
          </p:cNvPr>
          <p:cNvSpPr txBox="1"/>
          <p:nvPr/>
        </p:nvSpPr>
        <p:spPr>
          <a:xfrm>
            <a:off x="1348122" y="21561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9220D6-9AAC-E4DE-C6AD-FBB67D606FDF}"/>
              </a:ext>
            </a:extLst>
          </p:cNvPr>
          <p:cNvSpPr/>
          <p:nvPr/>
        </p:nvSpPr>
        <p:spPr>
          <a:xfrm>
            <a:off x="673100" y="1075313"/>
            <a:ext cx="7683500" cy="545248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4B18CD-8039-4D55-7400-DE95267A6780}"/>
              </a:ext>
            </a:extLst>
          </p:cNvPr>
          <p:cNvSpPr txBox="1"/>
          <p:nvPr/>
        </p:nvSpPr>
        <p:spPr>
          <a:xfrm>
            <a:off x="673100" y="1246414"/>
            <a:ext cx="6064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1. Method 1 - Simple command with grep</a:t>
            </a:r>
            <a:endParaRPr 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3D4DB5-9F90-5A00-173B-526D9147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287" y="1687825"/>
            <a:ext cx="2502013" cy="382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6B8387-757D-DF14-3029-EA3A198A211A}"/>
              </a:ext>
            </a:extLst>
          </p:cNvPr>
          <p:cNvSpPr txBox="1"/>
          <p:nvPr/>
        </p:nvSpPr>
        <p:spPr>
          <a:xfrm>
            <a:off x="675020" y="2567832"/>
            <a:ext cx="462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2. Method 2 – grep + wc</a:t>
            </a:r>
            <a:endParaRPr 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D896028-7F0E-95BA-CD8C-F077169E0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287" y="3003044"/>
            <a:ext cx="3124313" cy="304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AD68DFC-91FC-B2EA-B203-5ED0C0100908}"/>
              </a:ext>
            </a:extLst>
          </p:cNvPr>
          <p:cNvSpPr txBox="1"/>
          <p:nvPr/>
        </p:nvSpPr>
        <p:spPr>
          <a:xfrm>
            <a:off x="673098" y="4166514"/>
            <a:ext cx="510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3. Method 3 – temporary save + processing</a:t>
            </a:r>
            <a:endParaRPr 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F36E1A3-807F-F649-9EF1-1B0815B69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853" y="4535846"/>
            <a:ext cx="4071313" cy="915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E550CDC-AF40-001F-A752-2DEF421AE057}"/>
              </a:ext>
            </a:extLst>
          </p:cNvPr>
          <p:cNvSpPr txBox="1"/>
          <p:nvPr/>
        </p:nvSpPr>
        <p:spPr>
          <a:xfrm>
            <a:off x="673098" y="2069319"/>
            <a:ext cx="7569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Monitor directly the lines which contain error, case-insensitively, without displaying the content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E673D8-15ED-4823-4147-F41219897731}"/>
              </a:ext>
            </a:extLst>
          </p:cNvPr>
          <p:cNvSpPr txBox="1"/>
          <p:nvPr/>
        </p:nvSpPr>
        <p:spPr>
          <a:xfrm>
            <a:off x="673099" y="3383106"/>
            <a:ext cx="7175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Counts the number of lines containing the word "error", case-insensitively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79522C-D02B-7F09-442F-E47CCCD76D27}"/>
              </a:ext>
            </a:extLst>
          </p:cNvPr>
          <p:cNvSpPr txBox="1"/>
          <p:nvPr/>
        </p:nvSpPr>
        <p:spPr>
          <a:xfrm>
            <a:off x="673098" y="3611905"/>
            <a:ext cx="7861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Uses a pipe to send the matching lines from grep to wc -l, which counts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Does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not show the lines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only the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total count</a:t>
            </a:r>
            <a:r>
              <a:rPr lang="en-US" sz="1400" dirty="0"/>
              <a:t>.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921CDE-7984-8F50-20AE-F6968BBB665B}"/>
              </a:ext>
            </a:extLst>
          </p:cNvPr>
          <p:cNvSpPr txBox="1"/>
          <p:nvPr/>
        </p:nvSpPr>
        <p:spPr>
          <a:xfrm>
            <a:off x="673098" y="5499212"/>
            <a:ext cx="73310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Stores all lines that contain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"error"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(case-insensitive) in a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temporary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Counts the number of lines in that file using wc –l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Prints the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Useful if you want to reuse the matching lines later (not just to count them)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344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1B1A7EA-121F-7E0F-44DA-C73439B7A14B}"/>
              </a:ext>
            </a:extLst>
          </p:cNvPr>
          <p:cNvSpPr/>
          <p:nvPr/>
        </p:nvSpPr>
        <p:spPr>
          <a:xfrm>
            <a:off x="694186" y="1618119"/>
            <a:ext cx="7591072" cy="47492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669A-B9E2-87A6-BF74-307AEF71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76854D-AD2B-65C3-384D-02ADCD946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9250"/>
            <a:ext cx="8806892" cy="674889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58D0DD7-4E14-28A0-5BA3-E72DAD0264C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Solved problem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123623-60E7-3169-A702-07F0625EC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93" y="1712529"/>
            <a:ext cx="7365658" cy="4509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8EA38C-F22D-1D90-7968-35A08626B3C7}"/>
              </a:ext>
            </a:extLst>
          </p:cNvPr>
          <p:cNvSpPr txBox="1"/>
          <p:nvPr/>
        </p:nvSpPr>
        <p:spPr>
          <a:xfrm>
            <a:off x="4690228" y="192242"/>
            <a:ext cx="4635908" cy="400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b="1" dirty="0"/>
              <a:t>File and Directory Handling</a:t>
            </a:r>
            <a:endParaRPr lang="en-US" b="1" dirty="0">
              <a:latin typeface="Arial Black" panose="020B0A0402010202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feld 22">
            <a:extLst>
              <a:ext uri="{FF2B5EF4-FFF2-40B4-BE49-F238E27FC236}">
                <a16:creationId xmlns:a16="http://schemas.microsoft.com/office/drawing/2014/main" id="{F7AFD05C-0C24-E95A-1BC1-F6C0C5351207}"/>
              </a:ext>
            </a:extLst>
          </p:cNvPr>
          <p:cNvSpPr txBox="1">
            <a:spLocks noChangeAspect="1"/>
          </p:cNvSpPr>
          <p:nvPr/>
        </p:nvSpPr>
        <p:spPr>
          <a:xfrm>
            <a:off x="5663381" y="100584"/>
            <a:ext cx="3387694" cy="5839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b="1" dirty="0"/>
              <a:t>File and Directory Handling</a:t>
            </a:r>
            <a:endParaRPr lang="en-US" b="1" dirty="0">
              <a:latin typeface="Arial Black" panose="020B0A04020102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051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1E81F0-F571-A95E-AA79-337C2325A6DB}"/>
              </a:ext>
            </a:extLst>
          </p:cNvPr>
          <p:cNvSpPr/>
          <p:nvPr/>
        </p:nvSpPr>
        <p:spPr>
          <a:xfrm>
            <a:off x="1093606" y="2248091"/>
            <a:ext cx="6658323" cy="299265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E2561-F4F6-23D7-D78E-58095A79F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C8A1-DF9D-411C-8C5F-FC9619BF422F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669A-B9E2-87A6-BF74-307AEF71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58D0DD7-4E14-28A0-5BA3-E72DAD0264C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Solved problem 3</a:t>
            </a:r>
          </a:p>
        </p:txBody>
      </p:sp>
      <p:sp>
        <p:nvSpPr>
          <p:cNvPr id="2" name="Textfeld 22">
            <a:extLst>
              <a:ext uri="{FF2B5EF4-FFF2-40B4-BE49-F238E27FC236}">
                <a16:creationId xmlns:a16="http://schemas.microsoft.com/office/drawing/2014/main" id="{D6408899-CDC1-4ED9-4E24-E801948586F4}"/>
              </a:ext>
            </a:extLst>
          </p:cNvPr>
          <p:cNvSpPr txBox="1">
            <a:spLocks noChangeAspect="1"/>
          </p:cNvSpPr>
          <p:nvPr/>
        </p:nvSpPr>
        <p:spPr>
          <a:xfrm>
            <a:off x="5663381" y="100584"/>
            <a:ext cx="3387694" cy="5839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b="1" dirty="0"/>
              <a:t>File and Directory Handling</a:t>
            </a:r>
            <a:endParaRPr lang="en-US" b="1" dirty="0">
              <a:latin typeface="Arial Black" panose="020B0A04020102020204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49B8E-A694-78BB-3E58-97B63089C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437" y="905752"/>
            <a:ext cx="9340438" cy="711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1C57D1-CDCA-2422-8010-16F28CCF1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938" y="2346600"/>
            <a:ext cx="6483614" cy="2675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8396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12362A-9F0A-BDEA-9129-8634A0A9B267}"/>
              </a:ext>
            </a:extLst>
          </p:cNvPr>
          <p:cNvSpPr/>
          <p:nvPr/>
        </p:nvSpPr>
        <p:spPr>
          <a:xfrm>
            <a:off x="1592811" y="2014763"/>
            <a:ext cx="5899809" cy="38570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E2561-F4F6-23D7-D78E-58095A79F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C8A1-DF9D-411C-8C5F-FC9619BF422F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669A-B9E2-87A6-BF74-307AEF71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58D0DD7-4E14-28A0-5BA3-E72DAD0264C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Solved problem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68D57-4985-E4B6-DA15-EB735585A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6151"/>
            <a:ext cx="9144000" cy="678876"/>
          </a:xfrm>
          <a:prstGeom prst="rect">
            <a:avLst/>
          </a:prstGeom>
        </p:spPr>
      </p:pic>
      <p:sp>
        <p:nvSpPr>
          <p:cNvPr id="6" name="Textfeld 22">
            <a:extLst>
              <a:ext uri="{FF2B5EF4-FFF2-40B4-BE49-F238E27FC236}">
                <a16:creationId xmlns:a16="http://schemas.microsoft.com/office/drawing/2014/main" id="{B8B8BBC1-C167-5B1F-BA6D-857BD98D72CB}"/>
              </a:ext>
            </a:extLst>
          </p:cNvPr>
          <p:cNvSpPr txBox="1">
            <a:spLocks noChangeAspect="1"/>
          </p:cNvSpPr>
          <p:nvPr/>
        </p:nvSpPr>
        <p:spPr>
          <a:xfrm>
            <a:off x="5348748" y="100583"/>
            <a:ext cx="3702327" cy="638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b="1" dirty="0"/>
              <a:t>Sorting, Filtering, and Searching</a:t>
            </a:r>
            <a:endParaRPr lang="en-US" b="1" dirty="0">
              <a:latin typeface="Arial Black" panose="020B0A04020102020204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3DBB15-581E-1393-7D91-8ABB7A8A2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618" y="2140703"/>
            <a:ext cx="5669821" cy="363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9733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6C5A6A7-653E-C762-F6FE-5DDB231F336C}"/>
              </a:ext>
            </a:extLst>
          </p:cNvPr>
          <p:cNvSpPr/>
          <p:nvPr/>
        </p:nvSpPr>
        <p:spPr>
          <a:xfrm>
            <a:off x="937718" y="1465006"/>
            <a:ext cx="7032272" cy="539299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669A-B9E2-87A6-BF74-307AEF71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58D0DD7-4E14-28A0-5BA3-E72DAD0264CE}"/>
              </a:ext>
            </a:extLst>
          </p:cNvPr>
          <p:cNvSpPr txBox="1">
            <a:spLocks/>
          </p:cNvSpPr>
          <p:nvPr/>
        </p:nvSpPr>
        <p:spPr>
          <a:xfrm>
            <a:off x="-26799" y="-1"/>
            <a:ext cx="9144000" cy="689551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Solved problem 5</a:t>
            </a:r>
          </a:p>
        </p:txBody>
      </p:sp>
      <p:sp>
        <p:nvSpPr>
          <p:cNvPr id="2" name="Textfeld 22">
            <a:extLst>
              <a:ext uri="{FF2B5EF4-FFF2-40B4-BE49-F238E27FC236}">
                <a16:creationId xmlns:a16="http://schemas.microsoft.com/office/drawing/2014/main" id="{48A6716F-5ABB-747E-A80A-A929EA32FBBF}"/>
              </a:ext>
            </a:extLst>
          </p:cNvPr>
          <p:cNvSpPr txBox="1">
            <a:spLocks noChangeAspect="1"/>
          </p:cNvSpPr>
          <p:nvPr/>
        </p:nvSpPr>
        <p:spPr>
          <a:xfrm>
            <a:off x="5414874" y="37422"/>
            <a:ext cx="3702327" cy="46402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b="1" dirty="0"/>
              <a:t>Sorting, Filtering, and Searching</a:t>
            </a:r>
            <a:endParaRPr lang="en-US" b="1" dirty="0">
              <a:latin typeface="Arial Black" panose="020B0A04020102020204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0AD94-5B11-FF17-EB32-718BDBBD0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" y="641351"/>
            <a:ext cx="8176756" cy="775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ACA9F5-AB86-CEF0-FB0F-5FAE32BA2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29" y="1465006"/>
            <a:ext cx="6861465" cy="5392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3216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38BD052-5F1E-6C4A-5294-D446D80E754F}"/>
              </a:ext>
            </a:extLst>
          </p:cNvPr>
          <p:cNvSpPr txBox="1">
            <a:spLocks/>
          </p:cNvSpPr>
          <p:nvPr/>
        </p:nvSpPr>
        <p:spPr>
          <a:xfrm>
            <a:off x="0" y="-3387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What is the difference between ${} and $() in bash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3277A0-D3B5-0B4E-CE05-2CB758452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776716" cy="449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10DA11-9140-19AC-DD75-0EA4C447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729" y="1371599"/>
            <a:ext cx="4135272" cy="449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7951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38BD052-5F1E-6C4A-5294-D446D80E754F}"/>
              </a:ext>
            </a:extLst>
          </p:cNvPr>
          <p:cNvSpPr txBox="1">
            <a:spLocks/>
          </p:cNvSpPr>
          <p:nvPr/>
        </p:nvSpPr>
        <p:spPr>
          <a:xfrm>
            <a:off x="0" y="-3387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Practice 15 min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B7D9A8-02B1-7F89-FF9F-E059AF6E9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17" y="873839"/>
            <a:ext cx="8905766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Basic Echo Commands: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Create a script that uses the echo command to display a greeting message, the current date, the current working directory, and the contents of the PATH variable.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Using Variables: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Create a script that defines variables for a greeting message, the username, and the current directory, and then displays a personalized message using these variables.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Reading User Input: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Create a script that prompts the user to enter their name and favorite programming language, then displays a personalized message with this information.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Reading User Input (Hidden Characters):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Create a script that reads a password from the user without displaying the typed characters.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If-else Statement: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Create a script that checks if the current user is "root" and displays an appropriate message.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Case Statement: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Create a script that offers a menu with options and executes different commands based on the user's choice.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Adding Comments: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Create a script with comments to explain each step, including inline comments.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Logical AND (&amp;&amp;):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Create a script that checks the existence of a file and, if it exists, displays its contents.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Logical OR (||):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Create a script that attempts to create a directory and, in case of failure, displays an error message.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 Loop: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Create a script that iterates over a list of words and displays a message for each word.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While Loop: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Create a script that counts from 1 to 5 and displays the counter value in each iteration.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Reading Command Line Arguments: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Create a script that takes a command-line argument and displays it.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92DF08-7784-0C02-306B-DA5B4B621703}"/>
              </a:ext>
            </a:extLst>
          </p:cNvPr>
          <p:cNvSpPr txBox="1"/>
          <p:nvPr/>
        </p:nvSpPr>
        <p:spPr>
          <a:xfrm>
            <a:off x="119117" y="4940194"/>
            <a:ext cx="92484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13. Reading Command Line (Named) Arguments: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Create a script that accepts named arguments (e.g.,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--username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--password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and displays them.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14. Reading from a File: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Create a script that reads each line from a text file and displays it.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15. Writing to a File: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Create a script that writes multiple messages to a file, using both overwrite and append methods.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16. Check if File Exists: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Create a script that checks whether a file exists and displays an appropriate message.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17. Check if Directory Exists: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Create a script that checks whether a directory exists and displays an appropriate message. </a:t>
            </a:r>
          </a:p>
        </p:txBody>
      </p:sp>
    </p:spTree>
    <p:extLst>
      <p:ext uri="{BB962C8B-B14F-4D97-AF65-F5344CB8AC3E}">
        <p14:creationId xmlns:p14="http://schemas.microsoft.com/office/powerpoint/2010/main" val="3100646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38BD052-5F1E-6C4A-5294-D446D80E754F}"/>
              </a:ext>
            </a:extLst>
          </p:cNvPr>
          <p:cNvSpPr txBox="1">
            <a:spLocks/>
          </p:cNvSpPr>
          <p:nvPr/>
        </p:nvSpPr>
        <p:spPr>
          <a:xfrm>
            <a:off x="0" y="-3387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Practice 15 min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BD78BE-DD31-2161-BD09-50FC93961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62" y="1027136"/>
            <a:ext cx="9017876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Create File if Not Exists: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Create a script that creates a file only if it does not already exist.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Create Directory if Not Exists: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Create a script that creates a directory only if it does not already exist.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Sleep Command: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Create a script that uses the sleep command to delay the script execution for a few seconds.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Wait Command: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Create a script that runs multiple background commands and waits for them to complete using the wait command.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Working with Functions: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Create a script that defines a function to display a greeting message and calls the function with different arguments.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Error Handling: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Create a script that checks the exit status of a command and displays an error message if the execution fails.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Command-Line Arguments: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Create a script that displays the script name, the number of arguments, and all received arguments.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String Concatenation: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Create a script that concatenates two variables and displays the result. </a:t>
            </a:r>
          </a:p>
        </p:txBody>
      </p:sp>
    </p:spTree>
    <p:extLst>
      <p:ext uri="{BB962C8B-B14F-4D97-AF65-F5344CB8AC3E}">
        <p14:creationId xmlns:p14="http://schemas.microsoft.com/office/powerpoint/2010/main" val="2650379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31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0" y="0"/>
            <a:ext cx="9144000" cy="84328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latin typeface="Consolas" panose="020B0609020204030204" pitchFamily="49" charset="0"/>
              </a:rPr>
              <a:t>Steps in writing a shell script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E3B5-6BA9-4B56-9CED-57F9F224B107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063E9-C4E6-A391-D27D-164DFB81A9B1}"/>
              </a:ext>
            </a:extLst>
          </p:cNvPr>
          <p:cNvSpPr txBox="1"/>
          <p:nvPr/>
        </p:nvSpPr>
        <p:spPr>
          <a:xfrm>
            <a:off x="2249822" y="21561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2CD807-EEDC-EA86-C360-1305CA2C0AB0}"/>
              </a:ext>
            </a:extLst>
          </p:cNvPr>
          <p:cNvSpPr txBox="1"/>
          <p:nvPr/>
        </p:nvSpPr>
        <p:spPr>
          <a:xfrm>
            <a:off x="-10852" y="950828"/>
            <a:ext cx="522695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the first line, in the form of a comment, it’s called 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shebang;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this system variable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will tell the Unix environment’s shell name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;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comments start with </a:t>
            </a:r>
            <a:r>
              <a:rPr lang="en-US" sz="1800" b="1" dirty="0">
                <a:solidFill>
                  <a:srgbClr val="000000"/>
                </a:solidFill>
              </a:rPr>
              <a:t># (hash)</a:t>
            </a:r>
            <a:r>
              <a:rPr lang="en-US" sz="1800" dirty="0">
                <a:solidFill>
                  <a:srgbClr val="000000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9220D6-9AAC-E4DE-C6AD-FBB67D606FDF}"/>
              </a:ext>
            </a:extLst>
          </p:cNvPr>
          <p:cNvSpPr/>
          <p:nvPr/>
        </p:nvSpPr>
        <p:spPr>
          <a:xfrm>
            <a:off x="4886633" y="1260269"/>
            <a:ext cx="4257367" cy="167657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8BC0D-570E-EE7A-669A-C013698F800F}"/>
              </a:ext>
            </a:extLst>
          </p:cNvPr>
          <p:cNvSpPr txBox="1"/>
          <p:nvPr/>
        </p:nvSpPr>
        <p:spPr>
          <a:xfrm>
            <a:off x="5814762" y="1331060"/>
            <a:ext cx="2412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Script = commands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860AE0-744B-68A9-6683-BE7A55FA35F6}"/>
              </a:ext>
            </a:extLst>
          </p:cNvPr>
          <p:cNvSpPr txBox="1"/>
          <p:nvPr/>
        </p:nvSpPr>
        <p:spPr>
          <a:xfrm>
            <a:off x="0" y="4207062"/>
            <a:ext cx="5025350" cy="938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to run a bash script we must add </a:t>
            </a:r>
            <a:r>
              <a:rPr lang="en-US" sz="1800" b="1" dirty="0">
                <a:solidFill>
                  <a:srgbClr val="FF0000"/>
                </a:solidFill>
              </a:rPr>
              <a:t>execution permission</a:t>
            </a:r>
            <a:r>
              <a:rPr lang="en-US" sz="1800" dirty="0">
                <a:solidFill>
                  <a:srgbClr val="000000"/>
                </a:solidFill>
              </a:rPr>
              <a:t> first;</a:t>
            </a:r>
            <a:endParaRPr lang="en-US" sz="18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then run with </a:t>
            </a:r>
            <a:r>
              <a:rPr lang="en-US" sz="1800" b="1" dirty="0">
                <a:solidFill>
                  <a:srgbClr val="000000"/>
                </a:solidFill>
              </a:rPr>
              <a:t>./scriptname</a:t>
            </a:r>
            <a:r>
              <a:rPr lang="en-US" sz="1800" dirty="0">
                <a:solidFill>
                  <a:srgbClr val="000000"/>
                </a:solidFill>
              </a:rPr>
              <a:t>;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115237-14AC-E0A4-596E-7EA134EA18A2}"/>
              </a:ext>
            </a:extLst>
          </p:cNvPr>
          <p:cNvSpPr/>
          <p:nvPr/>
        </p:nvSpPr>
        <p:spPr>
          <a:xfrm>
            <a:off x="5216108" y="3635401"/>
            <a:ext cx="3632528" cy="170479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448E5C-4427-6EEA-F082-597F8A21F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751" y="3771361"/>
            <a:ext cx="3427241" cy="1432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DE09D4-888E-8C44-802D-B0E096ACF337}"/>
              </a:ext>
            </a:extLst>
          </p:cNvPr>
          <p:cNvSpPr txBox="1"/>
          <p:nvPr/>
        </p:nvSpPr>
        <p:spPr>
          <a:xfrm>
            <a:off x="295363" y="3786651"/>
            <a:ext cx="4633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</a:rPr>
              <a:t>Important: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82DF4B-0EE2-1F41-2469-C8E922EFFE36}"/>
              </a:ext>
            </a:extLst>
          </p:cNvPr>
          <p:cNvSpPr txBox="1"/>
          <p:nvPr/>
        </p:nvSpPr>
        <p:spPr>
          <a:xfrm>
            <a:off x="129216" y="3755873"/>
            <a:ext cx="332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B2BDF3-5B77-8531-8EF9-16313CD29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253" y="1863156"/>
            <a:ext cx="4159747" cy="93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9460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8A2385-43D5-77F1-74F3-862EEB086CC7}"/>
              </a:ext>
            </a:extLst>
          </p:cNvPr>
          <p:cNvSpPr/>
          <p:nvPr/>
        </p:nvSpPr>
        <p:spPr>
          <a:xfrm>
            <a:off x="501858" y="3544547"/>
            <a:ext cx="6075287" cy="254067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6037B7B-1AB8-85EE-A875-97D225D96D5D}"/>
              </a:ext>
            </a:extLst>
          </p:cNvPr>
          <p:cNvSpPr txBox="1">
            <a:spLocks/>
          </p:cNvSpPr>
          <p:nvPr/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1437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5DF4B7-D390-4743-BC4A-39E252620E6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C06F192-B99F-C51F-A131-995DB76607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expr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24AA1-A81F-319E-233D-046067138358}"/>
              </a:ext>
            </a:extLst>
          </p:cNvPr>
          <p:cNvSpPr/>
          <p:nvPr/>
        </p:nvSpPr>
        <p:spPr>
          <a:xfrm>
            <a:off x="3342173" y="1081957"/>
            <a:ext cx="2263009" cy="456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E5411-BC77-1248-11B9-41EA0B29002F}"/>
              </a:ext>
            </a:extLst>
          </p:cNvPr>
          <p:cNvSpPr txBox="1"/>
          <p:nvPr/>
        </p:nvSpPr>
        <p:spPr>
          <a:xfrm>
            <a:off x="3243850" y="1114880"/>
            <a:ext cx="2459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expr </a:t>
            </a:r>
            <a:r>
              <a:rPr lang="en-US" sz="2000" dirty="0">
                <a:solidFill>
                  <a:srgbClr val="000000"/>
                </a:solidFill>
              </a:rPr>
              <a:t>expression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895F6-1EE5-A6A0-4615-0142182D2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074" y="4486924"/>
            <a:ext cx="2078299" cy="720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82F12C-771E-643E-BD3F-C3F32DA5B9E6}"/>
              </a:ext>
            </a:extLst>
          </p:cNvPr>
          <p:cNvSpPr txBox="1"/>
          <p:nvPr/>
        </p:nvSpPr>
        <p:spPr>
          <a:xfrm>
            <a:off x="492661" y="1596608"/>
            <a:ext cx="65436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It supports the following operators: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Arithmetic operators: </a:t>
            </a:r>
            <a:r>
              <a:rPr lang="en-US" sz="2000" dirty="0"/>
              <a:t>+, -, *, / , 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Comparison operators: </a:t>
            </a:r>
            <a:r>
              <a:rPr lang="en-US" sz="2000" dirty="0"/>
              <a:t>&lt;, &lt;=, ==, !=, &gt;=, &gt;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Boolean/logical operators: </a:t>
            </a:r>
            <a:r>
              <a:rPr lang="en-US" sz="2000" dirty="0"/>
              <a:t>&amp;, |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Parentheses: </a:t>
            </a:r>
            <a:r>
              <a:rPr lang="en-US" sz="2000" dirty="0"/>
              <a:t>(,)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Precedence is the same as C, Java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948DDE1-607A-43FF-7377-0D64390E4E6E}"/>
              </a:ext>
            </a:extLst>
          </p:cNvPr>
          <p:cNvSpPr/>
          <p:nvPr/>
        </p:nvSpPr>
        <p:spPr>
          <a:xfrm>
            <a:off x="6203216" y="4609493"/>
            <a:ext cx="747858" cy="44027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76F044-5755-0E4B-8985-306C0839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51" y="3623613"/>
            <a:ext cx="5932136" cy="2382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908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Right 15">
            <a:extLst>
              <a:ext uri="{FF2B5EF4-FFF2-40B4-BE49-F238E27FC236}">
                <a16:creationId xmlns:a16="http://schemas.microsoft.com/office/drawing/2014/main" id="{03CA4B54-758B-6095-8C89-55641CE2396D}"/>
              </a:ext>
            </a:extLst>
          </p:cNvPr>
          <p:cNvSpPr/>
          <p:nvPr/>
        </p:nvSpPr>
        <p:spPr>
          <a:xfrm rot="5400000">
            <a:off x="4158021" y="4547801"/>
            <a:ext cx="601978" cy="44027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F08FF8-05D7-987F-824F-E742FBF10FFA}"/>
              </a:ext>
            </a:extLst>
          </p:cNvPr>
          <p:cNvSpPr/>
          <p:nvPr/>
        </p:nvSpPr>
        <p:spPr>
          <a:xfrm>
            <a:off x="3189577" y="1144010"/>
            <a:ext cx="23245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F6328-9D79-4151-963A-3A60F5DD5E69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5663F89-ED08-50E5-8793-DE25CEEAB20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let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4C2FA2-B377-ABD9-E071-DF32DB30EB24}"/>
              </a:ext>
            </a:extLst>
          </p:cNvPr>
          <p:cNvSpPr txBox="1"/>
          <p:nvPr/>
        </p:nvSpPr>
        <p:spPr>
          <a:xfrm>
            <a:off x="1235093" y="1144010"/>
            <a:ext cx="62335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let </a:t>
            </a:r>
            <a:r>
              <a:rPr lang="en-US" sz="2000" dirty="0">
                <a:solidFill>
                  <a:srgbClr val="000000"/>
                </a:solidFill>
              </a:rPr>
              <a:t>expression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0BC64B-8237-2052-45EC-BD0BD71AE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313" y="5068926"/>
            <a:ext cx="5281373" cy="733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A9DDE5-CDD3-1122-4647-55793ABB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325" y="1677643"/>
            <a:ext cx="6517645" cy="2842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314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71CFF69-D6EC-03BE-462D-40E6B076B74A}"/>
              </a:ext>
            </a:extLst>
          </p:cNvPr>
          <p:cNvSpPr/>
          <p:nvPr/>
        </p:nvSpPr>
        <p:spPr>
          <a:xfrm>
            <a:off x="5041818" y="2633573"/>
            <a:ext cx="3661196" cy="259718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70A44C-5E64-E2EF-657C-2C8838C2DB3C}"/>
              </a:ext>
            </a:extLst>
          </p:cNvPr>
          <p:cNvSpPr/>
          <p:nvPr/>
        </p:nvSpPr>
        <p:spPr>
          <a:xfrm>
            <a:off x="396892" y="2340679"/>
            <a:ext cx="4283264" cy="438079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C06CEB-CB8F-7584-5D11-0A01CF055B6B}"/>
              </a:ext>
            </a:extLst>
          </p:cNvPr>
          <p:cNvSpPr/>
          <p:nvPr/>
        </p:nvSpPr>
        <p:spPr>
          <a:xfrm>
            <a:off x="2766350" y="1786663"/>
            <a:ext cx="3705828" cy="4573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C76456EE-6B8E-BFCD-F9FB-A25D3C3C0D8E}"/>
              </a:ext>
            </a:extLst>
          </p:cNvPr>
          <p:cNvSpPr txBox="1">
            <a:spLocks/>
          </p:cNvSpPr>
          <p:nvPr/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1437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5DF4B7-D390-4743-BC4A-39E252620E6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F4FEEB0-0240-F9E4-779E-B2B7865CE7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DE542-E12D-2043-F75F-8E072C83AD7E}"/>
              </a:ext>
            </a:extLst>
          </p:cNvPr>
          <p:cNvSpPr txBox="1"/>
          <p:nvPr/>
        </p:nvSpPr>
        <p:spPr>
          <a:xfrm>
            <a:off x="392143" y="912029"/>
            <a:ext cx="797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operators are used to compare integers within [ ] or test commands: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56CBA-AB53-77B3-0E12-4571A2D1E0D9}"/>
              </a:ext>
            </a:extLst>
          </p:cNvPr>
          <p:cNvSpPr txBox="1"/>
          <p:nvPr/>
        </p:nvSpPr>
        <p:spPr>
          <a:xfrm>
            <a:off x="2147908" y="1815303"/>
            <a:ext cx="46373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test </a:t>
            </a:r>
            <a:r>
              <a:rPr lang="en-US" sz="2000" dirty="0">
                <a:solidFill>
                  <a:srgbClr val="000000"/>
                </a:solidFill>
              </a:rPr>
              <a:t>condition</a:t>
            </a:r>
            <a:r>
              <a:rPr lang="en-US" sz="2000" b="1" dirty="0">
                <a:solidFill>
                  <a:srgbClr val="000000"/>
                </a:solidFill>
              </a:rPr>
              <a:t> or [ </a:t>
            </a:r>
            <a:r>
              <a:rPr lang="en-US" sz="2000" dirty="0">
                <a:solidFill>
                  <a:srgbClr val="000000"/>
                </a:solidFill>
              </a:rPr>
              <a:t>condition</a:t>
            </a:r>
            <a:r>
              <a:rPr lang="en-US" sz="2000" b="1" dirty="0">
                <a:solidFill>
                  <a:srgbClr val="000000"/>
                </a:solidFill>
              </a:rPr>
              <a:t> ]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D3D932-EFFA-C3C8-7F9A-864ECBA8DC1B}"/>
              </a:ext>
            </a:extLst>
          </p:cNvPr>
          <p:cNvSpPr txBox="1"/>
          <p:nvPr/>
        </p:nvSpPr>
        <p:spPr>
          <a:xfrm>
            <a:off x="1288414" y="1349346"/>
            <a:ext cx="8049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</a:t>
            </a:r>
            <a:r>
              <a:rPr lang="en-US" b="1" dirty="0"/>
              <a:t>condition</a:t>
            </a:r>
            <a:r>
              <a:rPr lang="en-US" dirty="0"/>
              <a:t> and return 0 if true, otherwise a nonzero value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F34EC2-892B-EBAA-972B-9DD59E6CE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43" y="2404864"/>
            <a:ext cx="4068862" cy="4244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7A46A39-027E-BDE1-B797-7E21D5873165}"/>
              </a:ext>
            </a:extLst>
          </p:cNvPr>
          <p:cNvSpPr/>
          <p:nvPr/>
        </p:nvSpPr>
        <p:spPr>
          <a:xfrm>
            <a:off x="4572000" y="3729379"/>
            <a:ext cx="513912" cy="369332"/>
          </a:xfrm>
          <a:prstGeom prst="rightArrow">
            <a:avLst>
              <a:gd name="adj1" fmla="val 50000"/>
              <a:gd name="adj2" fmla="val 62013"/>
            </a:avLst>
          </a:prstGeom>
          <a:solidFill>
            <a:schemeClr val="tx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91EEF3-7BA5-5384-A6C7-963FBC261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187" y="2751488"/>
            <a:ext cx="3506939" cy="232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557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F6328-9D79-4151-963A-3A60F5DD5E69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26BB285-6E2B-C1E8-DEBD-A0A71133715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test command operators – string test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23A614-B477-1A7F-18F6-6AE8BA62522B}"/>
              </a:ext>
            </a:extLst>
          </p:cNvPr>
          <p:cNvGraphicFramePr>
            <a:graphicFrameLocks noGrp="1"/>
          </p:cNvGraphicFramePr>
          <p:nvPr/>
        </p:nvGraphicFramePr>
        <p:xfrm>
          <a:off x="441222" y="1539620"/>
          <a:ext cx="8261555" cy="344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3475">
                  <a:extLst>
                    <a:ext uri="{9D8B030D-6E8A-4147-A177-3AD203B41FA5}">
                      <a16:colId xmlns:a16="http://schemas.microsoft.com/office/drawing/2014/main" val="1392446236"/>
                    </a:ext>
                  </a:extLst>
                </a:gridCol>
                <a:gridCol w="5098080">
                  <a:extLst>
                    <a:ext uri="{9D8B030D-6E8A-4147-A177-3AD203B41FA5}">
                      <a16:colId xmlns:a16="http://schemas.microsoft.com/office/drawing/2014/main" val="3780556040"/>
                    </a:ext>
                  </a:extLst>
                </a:gridCol>
              </a:tblGrid>
              <a:tr h="577826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Test 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Tests True 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964210"/>
                  </a:ext>
                </a:extLst>
              </a:tr>
              <a:tr h="45100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 </a:t>
                      </a:r>
                      <a:r>
                        <a:rPr lang="en-US" b="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string1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string2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]</a:t>
                      </a:r>
                      <a:endParaRPr lang="en-US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String1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is equal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 String2 (space surrounding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is necessary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513760"/>
                  </a:ext>
                </a:extLst>
              </a:tr>
              <a:tr h="61163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 </a:t>
                      </a:r>
                      <a:r>
                        <a:rPr lang="en-US" b="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string1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!= </a:t>
                      </a:r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string2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]</a:t>
                      </a:r>
                      <a:endParaRPr lang="en-US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String1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is not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equal to String2 (space surrounding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!=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is not necessary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604204"/>
                  </a:ext>
                </a:extLst>
              </a:tr>
              <a:tr h="45100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 </a:t>
                      </a:r>
                      <a:r>
                        <a:rPr lang="en-US" b="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string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String is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not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448418"/>
                  </a:ext>
                </a:extLst>
              </a:tr>
              <a:tr h="45100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 -z </a:t>
                      </a:r>
                      <a:r>
                        <a:rPr lang="en-US" b="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string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Length of string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is zero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54202"/>
                  </a:ext>
                </a:extLst>
              </a:tr>
              <a:tr h="45100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 -n </a:t>
                      </a:r>
                      <a:r>
                        <a:rPr lang="en-US" b="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string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Length of string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is nonzero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958906"/>
                  </a:ext>
                </a:extLst>
              </a:tr>
              <a:tr h="45100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 -l </a:t>
                      </a:r>
                      <a:r>
                        <a:rPr lang="en-US" b="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string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Length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of string (number of character)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899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524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F6328-9D79-4151-963A-3A60F5DD5E69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803232A-BE71-889F-A39B-A512C596FAA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test command operators – logical test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A2370C-6FA3-651B-5E80-633C574810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285567"/>
          <a:ext cx="8047704" cy="14827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23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3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Test Operator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Test True If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b="1" dirty="0"/>
                        <a:t>[ </a:t>
                      </a:r>
                      <a:r>
                        <a:rPr lang="en-US" sz="1800" b="0" dirty="0"/>
                        <a:t>string1</a:t>
                      </a:r>
                      <a:r>
                        <a:rPr lang="en-US" sz="1800" b="1" dirty="0"/>
                        <a:t> –a </a:t>
                      </a:r>
                      <a:r>
                        <a:rPr lang="en-US" sz="1800" b="0" dirty="0"/>
                        <a:t>string2</a:t>
                      </a:r>
                      <a:r>
                        <a:rPr lang="en-US" sz="1800" b="1" dirty="0"/>
                        <a:t> ]</a:t>
                      </a:r>
                      <a:endParaRPr lang="en-US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Both string1 </a:t>
                      </a:r>
                      <a:r>
                        <a:rPr lang="en-US" sz="1800" b="1" dirty="0"/>
                        <a:t>and</a:t>
                      </a:r>
                      <a:r>
                        <a:rPr lang="en-US" sz="1800" dirty="0"/>
                        <a:t> string 2 are true.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b="1" dirty="0"/>
                        <a:t>[ </a:t>
                      </a:r>
                      <a:r>
                        <a:rPr lang="en-US" sz="1800" b="0" dirty="0"/>
                        <a:t>string1</a:t>
                      </a:r>
                      <a:r>
                        <a:rPr lang="en-US" sz="1800" b="1" dirty="0"/>
                        <a:t> –o </a:t>
                      </a:r>
                      <a:r>
                        <a:rPr lang="en-US" sz="1800" b="0" dirty="0"/>
                        <a:t>string2</a:t>
                      </a:r>
                      <a:r>
                        <a:rPr lang="en-US" sz="1800" b="1" dirty="0"/>
                        <a:t> ]</a:t>
                      </a:r>
                      <a:endParaRPr lang="en-US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Both string1 </a:t>
                      </a:r>
                      <a:r>
                        <a:rPr lang="en-US" sz="1800" b="1" dirty="0"/>
                        <a:t>or</a:t>
                      </a:r>
                      <a:r>
                        <a:rPr lang="en-US" sz="1800" dirty="0"/>
                        <a:t> string 2 are true.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b="1" dirty="0"/>
                        <a:t>[ ! </a:t>
                      </a:r>
                      <a:r>
                        <a:rPr lang="en-US" sz="1800" b="0" dirty="0"/>
                        <a:t>string</a:t>
                      </a:r>
                      <a:r>
                        <a:rPr lang="en-US" sz="1800" b="1" dirty="0"/>
                        <a:t> ]</a:t>
                      </a:r>
                      <a:endParaRPr lang="en-US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Not</a:t>
                      </a:r>
                      <a:r>
                        <a:rPr lang="en-US" sz="1800" dirty="0"/>
                        <a:t> a string1 match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5896F978-0ED2-F761-BEF3-C7E102DFF5FF}"/>
              </a:ext>
            </a:extLst>
          </p:cNvPr>
          <p:cNvGraphicFramePr>
            <a:graphicFrameLocks/>
          </p:cNvGraphicFramePr>
          <p:nvPr/>
        </p:nvGraphicFramePr>
        <p:xfrm>
          <a:off x="457200" y="3229946"/>
          <a:ext cx="8047704" cy="14827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23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3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Test operator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Tests True</a:t>
                      </a:r>
                      <a:r>
                        <a:rPr lang="en-US" sz="1800" baseline="0" dirty="0"/>
                        <a:t> if</a:t>
                      </a:r>
                      <a:endParaRPr lang="en-US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b="1" dirty="0"/>
                        <a:t>[[</a:t>
                      </a:r>
                      <a:r>
                        <a:rPr lang="en-US" sz="1800" b="1" baseline="0" dirty="0"/>
                        <a:t> </a:t>
                      </a:r>
                      <a:r>
                        <a:rPr lang="en-US" sz="1800" b="0" baseline="0" dirty="0"/>
                        <a:t>pattern1</a:t>
                      </a:r>
                      <a:r>
                        <a:rPr lang="en-US" sz="1800" b="1" baseline="0" dirty="0"/>
                        <a:t> &amp;&amp; </a:t>
                      </a:r>
                      <a:r>
                        <a:rPr lang="en-US" sz="1800" b="0" baseline="0" dirty="0"/>
                        <a:t>pattern2</a:t>
                      </a:r>
                      <a:r>
                        <a:rPr lang="en-US" sz="1800" b="1" baseline="0" dirty="0"/>
                        <a:t> ]]</a:t>
                      </a:r>
                      <a:endParaRPr lang="en-US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Both</a:t>
                      </a:r>
                      <a:r>
                        <a:rPr lang="en-US" sz="1800" dirty="0"/>
                        <a:t> pattern1 and pattern2 are true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b="1" dirty="0"/>
                        <a:t>[[</a:t>
                      </a:r>
                      <a:r>
                        <a:rPr lang="en-US" sz="1800" b="1" baseline="0" dirty="0"/>
                        <a:t> </a:t>
                      </a:r>
                      <a:r>
                        <a:rPr lang="en-US" sz="1800" b="0" baseline="0" dirty="0"/>
                        <a:t>pattern1</a:t>
                      </a:r>
                      <a:r>
                        <a:rPr lang="en-US" sz="1800" b="1" baseline="0" dirty="0"/>
                        <a:t> || </a:t>
                      </a:r>
                      <a:r>
                        <a:rPr lang="en-US" sz="1800" b="0" baseline="0" dirty="0"/>
                        <a:t>pattern2</a:t>
                      </a:r>
                      <a:r>
                        <a:rPr lang="en-US" sz="1800" b="1" baseline="0" dirty="0"/>
                        <a:t> ]]</a:t>
                      </a:r>
                      <a:endParaRPr lang="en-US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Either</a:t>
                      </a:r>
                      <a:r>
                        <a:rPr lang="en-US" sz="1800" dirty="0"/>
                        <a:t> pattern1 or pattern2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is true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b="1" dirty="0"/>
                        <a:t>[[</a:t>
                      </a:r>
                      <a:r>
                        <a:rPr lang="en-US" sz="1800" b="1" baseline="0" dirty="0"/>
                        <a:t> !</a:t>
                      </a:r>
                      <a:r>
                        <a:rPr lang="en-US" sz="1800" b="0" baseline="0" dirty="0"/>
                        <a:t>pattern</a:t>
                      </a:r>
                      <a:r>
                        <a:rPr lang="en-US" sz="1800" b="1" baseline="0" dirty="0"/>
                        <a:t> ]]</a:t>
                      </a:r>
                      <a:endParaRPr lang="en-US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Not</a:t>
                      </a:r>
                      <a:r>
                        <a:rPr lang="en-US" sz="1800" dirty="0"/>
                        <a:t> a pattern match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8105EDB-CEDA-F5EE-0745-6CA84C2F15EE}"/>
              </a:ext>
            </a:extLst>
          </p:cNvPr>
          <p:cNvSpPr txBox="1"/>
          <p:nvPr/>
        </p:nvSpPr>
        <p:spPr>
          <a:xfrm>
            <a:off x="341340" y="5068809"/>
            <a:ext cx="6531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i="1" dirty="0">
                <a:latin typeface="Courier New" pitchFamily="49" charset="0"/>
                <a:cs typeface="Courier New" pitchFamily="49" charset="0"/>
              </a:rPr>
              <a:t>pattern1</a:t>
            </a:r>
            <a:r>
              <a:rPr lang="en-US" altLang="en-US" dirty="0">
                <a:cs typeface="Courier New" pitchFamily="49" charset="0"/>
              </a:rPr>
              <a:t> and </a:t>
            </a:r>
            <a:r>
              <a:rPr lang="en-US" altLang="en-US" i="1" dirty="0">
                <a:latin typeface="Courier New" pitchFamily="49" charset="0"/>
                <a:cs typeface="Courier New" pitchFamily="49" charset="0"/>
              </a:rPr>
              <a:t>pattern2</a:t>
            </a:r>
            <a:r>
              <a:rPr lang="en-US" altLang="en-US" dirty="0">
                <a:cs typeface="Courier New" pitchFamily="49" charset="0"/>
              </a:rPr>
              <a:t> can contain metacharacters.</a:t>
            </a:r>
          </a:p>
        </p:txBody>
      </p:sp>
    </p:spTree>
    <p:extLst>
      <p:ext uri="{BB962C8B-B14F-4D97-AF65-F5344CB8AC3E}">
        <p14:creationId xmlns:p14="http://schemas.microsoft.com/office/powerpoint/2010/main" val="2716040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F6328-9D79-4151-963A-3A60F5DD5E69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341B750-6455-7CE1-94F2-4AF5A9E6105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test command operators – integer test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C62CCB-BB0A-F8D0-91C9-C5D733E76B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2670" y="1470213"/>
          <a:ext cx="4989872" cy="25955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9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4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95">
                <a:tc>
                  <a:txBody>
                    <a:bodyPr/>
                    <a:lstStyle/>
                    <a:p>
                      <a:r>
                        <a:rPr lang="en-US" sz="1800" dirty="0"/>
                        <a:t>Test operator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Tests True</a:t>
                      </a:r>
                      <a:r>
                        <a:rPr lang="en-US" sz="1800" baseline="0" dirty="0"/>
                        <a:t> if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b="1" dirty="0"/>
                        <a:t>[ </a:t>
                      </a:r>
                      <a:r>
                        <a:rPr lang="en-US" sz="1800" b="0" dirty="0"/>
                        <a:t>int1</a:t>
                      </a:r>
                      <a:r>
                        <a:rPr lang="en-US" sz="1800" b="1" dirty="0"/>
                        <a:t> –eq </a:t>
                      </a:r>
                      <a:r>
                        <a:rPr lang="en-US" sz="1800" b="0" dirty="0"/>
                        <a:t>int2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baseline="0" dirty="0"/>
                        <a:t>]</a:t>
                      </a:r>
                      <a:endParaRPr lang="en-US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int1 </a:t>
                      </a:r>
                      <a:r>
                        <a:rPr lang="en-US" sz="1800" b="1" dirty="0"/>
                        <a:t>=</a:t>
                      </a:r>
                      <a:r>
                        <a:rPr lang="en-US" sz="1800" dirty="0"/>
                        <a:t> int2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b="1" dirty="0"/>
                        <a:t>[ </a:t>
                      </a:r>
                      <a:r>
                        <a:rPr lang="en-US" sz="1800" b="0" dirty="0"/>
                        <a:t>int1</a:t>
                      </a:r>
                      <a:r>
                        <a:rPr lang="en-US" sz="1800" b="1" dirty="0"/>
                        <a:t> –ne </a:t>
                      </a:r>
                      <a:r>
                        <a:rPr lang="en-US" sz="1800" b="0" dirty="0"/>
                        <a:t>int2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baseline="0" dirty="0"/>
                        <a:t>]</a:t>
                      </a:r>
                      <a:endParaRPr lang="en-US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int1 </a:t>
                      </a:r>
                      <a:r>
                        <a:rPr lang="en-US" sz="1800" b="1" dirty="0"/>
                        <a:t>≠</a:t>
                      </a:r>
                      <a:r>
                        <a:rPr lang="en-US" sz="1800" dirty="0"/>
                        <a:t> int2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b="1" dirty="0"/>
                        <a:t>[ </a:t>
                      </a:r>
                      <a:r>
                        <a:rPr lang="en-US" sz="1800" b="0" dirty="0"/>
                        <a:t>int1</a:t>
                      </a:r>
                      <a:r>
                        <a:rPr lang="en-US" sz="1800" b="1" dirty="0"/>
                        <a:t> –gt </a:t>
                      </a:r>
                      <a:r>
                        <a:rPr lang="en-US" sz="1800" b="0" dirty="0"/>
                        <a:t>int2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baseline="0" dirty="0"/>
                        <a:t>]</a:t>
                      </a:r>
                      <a:endParaRPr lang="en-US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int1 </a:t>
                      </a:r>
                      <a:r>
                        <a:rPr lang="en-US" sz="1800" b="1" dirty="0"/>
                        <a:t>&gt;</a:t>
                      </a:r>
                      <a:r>
                        <a:rPr lang="en-US" sz="1800" dirty="0"/>
                        <a:t> int2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b="1" dirty="0"/>
                        <a:t>[ </a:t>
                      </a:r>
                      <a:r>
                        <a:rPr lang="en-US" sz="1800" b="0" dirty="0"/>
                        <a:t>int1</a:t>
                      </a:r>
                      <a:r>
                        <a:rPr lang="en-US" sz="1800" b="1" dirty="0"/>
                        <a:t> –ge </a:t>
                      </a:r>
                      <a:r>
                        <a:rPr lang="en-US" sz="1800" b="0" dirty="0"/>
                        <a:t>int2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baseline="0" dirty="0"/>
                        <a:t>]</a:t>
                      </a:r>
                      <a:endParaRPr lang="en-US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int1 </a:t>
                      </a:r>
                      <a:r>
                        <a:rPr lang="en-US" sz="1800" b="1" dirty="0"/>
                        <a:t>≥</a:t>
                      </a:r>
                      <a:r>
                        <a:rPr lang="en-US" sz="1800" dirty="0"/>
                        <a:t> int2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b="1" dirty="0"/>
                        <a:t>[ </a:t>
                      </a:r>
                      <a:r>
                        <a:rPr lang="en-US" sz="1800" b="0" dirty="0"/>
                        <a:t>int1</a:t>
                      </a:r>
                      <a:r>
                        <a:rPr lang="en-US" sz="1800" b="1" dirty="0"/>
                        <a:t> –lt </a:t>
                      </a:r>
                      <a:r>
                        <a:rPr lang="en-US" sz="1800" b="0" dirty="0"/>
                        <a:t>int2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baseline="0" dirty="0"/>
                        <a:t>]</a:t>
                      </a:r>
                      <a:endParaRPr lang="en-US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int1 </a:t>
                      </a:r>
                      <a:r>
                        <a:rPr lang="en-US" sz="1800" b="1" dirty="0"/>
                        <a:t>&lt;</a:t>
                      </a:r>
                      <a:r>
                        <a:rPr lang="en-US" sz="1800" dirty="0"/>
                        <a:t> int2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b="1" dirty="0"/>
                        <a:t>[ </a:t>
                      </a:r>
                      <a:r>
                        <a:rPr lang="en-US" sz="1800" b="0" dirty="0"/>
                        <a:t>int1</a:t>
                      </a:r>
                      <a:r>
                        <a:rPr lang="en-US" sz="1800" b="1" dirty="0"/>
                        <a:t> –le </a:t>
                      </a:r>
                      <a:r>
                        <a:rPr lang="en-US" sz="1800" b="0" dirty="0"/>
                        <a:t>int2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baseline="0" dirty="0"/>
                        <a:t>]</a:t>
                      </a:r>
                      <a:endParaRPr lang="en-US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int1 </a:t>
                      </a:r>
                      <a:r>
                        <a:rPr lang="en-US" sz="1800" b="1" dirty="0"/>
                        <a:t>≤</a:t>
                      </a:r>
                      <a:r>
                        <a:rPr lang="en-US" sz="1800" dirty="0"/>
                        <a:t> int2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9186708-6045-F2A9-0CC7-1A7EA31C6C19}"/>
              </a:ext>
            </a:extLst>
          </p:cNvPr>
          <p:cNvSpPr txBox="1"/>
          <p:nvPr/>
        </p:nvSpPr>
        <p:spPr>
          <a:xfrm>
            <a:off x="457200" y="4065778"/>
            <a:ext cx="53782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rebuchet MS" panose="020B0603020202020204" pitchFamily="34" charset="0"/>
              </a:rPr>
              <a:t>read more: </a:t>
            </a:r>
            <a:r>
              <a:rPr lang="en-US" sz="1800" b="0" i="1" u="none" strike="noStrike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Trebuchet MS" panose="020B0603020202020204" pitchFamily="34" charset="0"/>
              </a:rPr>
              <a:t>https://ss64.com/bash/test.html </a:t>
            </a:r>
            <a:endParaRPr lang="en-US" sz="1800" b="0" i="0" u="none" strike="noStrike" baseline="0" dirty="0">
              <a:solidFill>
                <a:schemeClr val="tx1">
                  <a:lumMod val="60000"/>
                  <a:lumOff val="40000"/>
                </a:schemeClr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07174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cu continut text">
  <a:themeElements>
    <a:clrScheme name="CSThemeColors">
      <a:dk1>
        <a:srgbClr val="004174"/>
      </a:dk1>
      <a:lt1>
        <a:sysClr val="window" lastClr="FFFFFF"/>
      </a:lt1>
      <a:dk2>
        <a:srgbClr val="004174"/>
      </a:dk2>
      <a:lt2>
        <a:srgbClr val="F5E1BE"/>
      </a:lt2>
      <a:accent1>
        <a:srgbClr val="004174"/>
      </a:accent1>
      <a:accent2>
        <a:srgbClr val="F5E1BE"/>
      </a:accent2>
      <a:accent3>
        <a:srgbClr val="004174"/>
      </a:accent3>
      <a:accent4>
        <a:srgbClr val="F5E1BE"/>
      </a:accent4>
      <a:accent5>
        <a:srgbClr val="004174"/>
      </a:accent5>
      <a:accent6>
        <a:srgbClr val="F5E1BE"/>
      </a:accent6>
      <a:hlink>
        <a:srgbClr val="004174"/>
      </a:hlink>
      <a:folHlink>
        <a:srgbClr val="F5E1BE"/>
      </a:folHlink>
    </a:clrScheme>
    <a:fontScheme name="CSThemeFonts">
      <a:majorFont>
        <a:latin typeface="Oswald Regular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ecfacbe-31ad-493b-8038-696ca31d2afe}" enabled="1" method="Privileged" siteId="{763b2760-45c5-46d3-883e-29705bba49b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4009</Words>
  <Application>Microsoft Office PowerPoint</Application>
  <PresentationFormat>On-screen Show (4:3)</PresentationFormat>
  <Paragraphs>375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Arial Black</vt:lpstr>
      <vt:lpstr>Arial Unicode MS</vt:lpstr>
      <vt:lpstr>Calibri</vt:lpstr>
      <vt:lpstr>Consolas</vt:lpstr>
      <vt:lpstr>Courier New</vt:lpstr>
      <vt:lpstr>Lato</vt:lpstr>
      <vt:lpstr>Oswald Regular</vt:lpstr>
      <vt:lpstr>Trebuchet MS</vt:lpstr>
      <vt:lpstr>Wingdings</vt:lpstr>
      <vt:lpstr>Slide cu continut text</vt:lpstr>
      <vt:lpstr>Shell Scripting – Lab.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DIANA-FLORINA SOTROPA</dc:creator>
  <cp:lastModifiedBy>Diana Horincar</cp:lastModifiedBy>
  <cp:revision>345</cp:revision>
  <dcterms:created xsi:type="dcterms:W3CDTF">2021-11-02T13:21:59Z</dcterms:created>
  <dcterms:modified xsi:type="dcterms:W3CDTF">2025-04-30T10:16:16Z</dcterms:modified>
</cp:coreProperties>
</file>